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6367" r:id="rId2"/>
  </p:sldMasterIdLst>
  <p:notesMasterIdLst>
    <p:notesMasterId r:id="rId61"/>
  </p:notesMasterIdLst>
  <p:handoutMasterIdLst>
    <p:handoutMasterId r:id="rId62"/>
  </p:handoutMasterIdLst>
  <p:sldIdLst>
    <p:sldId id="1509" r:id="rId3"/>
    <p:sldId id="869" r:id="rId4"/>
    <p:sldId id="870" r:id="rId5"/>
    <p:sldId id="1415" r:id="rId6"/>
    <p:sldId id="1480" r:id="rId7"/>
    <p:sldId id="1481" r:id="rId8"/>
    <p:sldId id="1482" r:id="rId9"/>
    <p:sldId id="1483" r:id="rId10"/>
    <p:sldId id="1376" r:id="rId11"/>
    <p:sldId id="1479" r:id="rId12"/>
    <p:sldId id="1377" r:id="rId13"/>
    <p:sldId id="1379" r:id="rId14"/>
    <p:sldId id="1394" r:id="rId15"/>
    <p:sldId id="1381" r:id="rId16"/>
    <p:sldId id="1409" r:id="rId17"/>
    <p:sldId id="1395" r:id="rId18"/>
    <p:sldId id="1493" r:id="rId19"/>
    <p:sldId id="1494" r:id="rId20"/>
    <p:sldId id="1495" r:id="rId21"/>
    <p:sldId id="1496" r:id="rId22"/>
    <p:sldId id="1497" r:id="rId23"/>
    <p:sldId id="1498" r:id="rId24"/>
    <p:sldId id="1499" r:id="rId25"/>
    <p:sldId id="1500" r:id="rId26"/>
    <p:sldId id="1501" r:id="rId27"/>
    <p:sldId id="1502" r:id="rId28"/>
    <p:sldId id="1503" r:id="rId29"/>
    <p:sldId id="1325" r:id="rId30"/>
    <p:sldId id="1326" r:id="rId31"/>
    <p:sldId id="1327" r:id="rId32"/>
    <p:sldId id="1328" r:id="rId33"/>
    <p:sldId id="1329" r:id="rId34"/>
    <p:sldId id="1330" r:id="rId35"/>
    <p:sldId id="1365" r:id="rId36"/>
    <p:sldId id="1333" r:id="rId37"/>
    <p:sldId id="1334" r:id="rId38"/>
    <p:sldId id="1504" r:id="rId39"/>
    <p:sldId id="1505" r:id="rId40"/>
    <p:sldId id="1506" r:id="rId41"/>
    <p:sldId id="1507" r:id="rId42"/>
    <p:sldId id="1508" r:id="rId43"/>
    <p:sldId id="1489" r:id="rId44"/>
    <p:sldId id="1490" r:id="rId45"/>
    <p:sldId id="1491" r:id="rId46"/>
    <p:sldId id="1492" r:id="rId47"/>
    <p:sldId id="1091" r:id="rId48"/>
    <p:sldId id="1352" r:id="rId49"/>
    <p:sldId id="1355" r:id="rId50"/>
    <p:sldId id="1443" r:id="rId51"/>
    <p:sldId id="1445" r:id="rId52"/>
    <p:sldId id="1446" r:id="rId53"/>
    <p:sldId id="861" r:id="rId54"/>
    <p:sldId id="1250" r:id="rId55"/>
    <p:sldId id="1456" r:id="rId56"/>
    <p:sldId id="863" r:id="rId57"/>
    <p:sldId id="1455" r:id="rId58"/>
    <p:sldId id="864" r:id="rId59"/>
    <p:sldId id="871" r:id="rId6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9F05"/>
    <a:srgbClr val="FF0000"/>
    <a:srgbClr val="FFFF00"/>
    <a:srgbClr val="FF00FF"/>
    <a:srgbClr val="008000"/>
    <a:srgbClr val="00FF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8690" autoAdjust="0"/>
  </p:normalViewPr>
  <p:slideViewPr>
    <p:cSldViewPr>
      <p:cViewPr>
        <p:scale>
          <a:sx n="110" d="100"/>
          <a:sy n="110" d="100"/>
        </p:scale>
        <p:origin x="-9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34" y="930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655" cy="465294"/>
          </a:xfrm>
          <a:prstGeom prst="rect">
            <a:avLst/>
          </a:prstGeom>
        </p:spPr>
        <p:txBody>
          <a:bodyPr vert="horz" lIns="92432" tIns="46215" rIns="92432" bIns="4621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610" y="0"/>
            <a:ext cx="2981654" cy="465294"/>
          </a:xfrm>
          <a:prstGeom prst="rect">
            <a:avLst/>
          </a:prstGeom>
        </p:spPr>
        <p:txBody>
          <a:bodyPr vert="horz" lIns="92432" tIns="46215" rIns="92432" bIns="4621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8B88E9-C2E6-46EE-9CCC-45778BEE747D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30"/>
            <a:ext cx="2981655" cy="465294"/>
          </a:xfrm>
          <a:prstGeom prst="rect">
            <a:avLst/>
          </a:prstGeom>
        </p:spPr>
        <p:txBody>
          <a:bodyPr vert="horz" lIns="92432" tIns="46215" rIns="92432" bIns="4621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610" y="8829530"/>
            <a:ext cx="2981654" cy="465294"/>
          </a:xfrm>
          <a:prstGeom prst="rect">
            <a:avLst/>
          </a:prstGeom>
        </p:spPr>
        <p:txBody>
          <a:bodyPr vert="horz" lIns="92432" tIns="46215" rIns="92432" bIns="4621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F4AC7D-B75B-4102-B956-784888715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66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655" cy="465294"/>
          </a:xfrm>
          <a:prstGeom prst="rect">
            <a:avLst/>
          </a:prstGeom>
        </p:spPr>
        <p:txBody>
          <a:bodyPr vert="horz" lIns="92432" tIns="46215" rIns="92432" bIns="462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610" y="0"/>
            <a:ext cx="2981654" cy="465294"/>
          </a:xfrm>
          <a:prstGeom prst="rect">
            <a:avLst/>
          </a:prstGeom>
        </p:spPr>
        <p:txBody>
          <a:bodyPr vert="horz" lIns="92432" tIns="46215" rIns="92432" bIns="462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D6570-DF79-40DC-8D02-3C0ED837BBB4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5" rIns="92432" bIns="462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17" y="4416342"/>
            <a:ext cx="5506380" cy="4182907"/>
          </a:xfrm>
          <a:prstGeom prst="rect">
            <a:avLst/>
          </a:prstGeom>
        </p:spPr>
        <p:txBody>
          <a:bodyPr vert="horz" lIns="92432" tIns="46215" rIns="92432" bIns="462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30"/>
            <a:ext cx="2981655" cy="465294"/>
          </a:xfrm>
          <a:prstGeom prst="rect">
            <a:avLst/>
          </a:prstGeom>
        </p:spPr>
        <p:txBody>
          <a:bodyPr vert="horz" lIns="92432" tIns="46215" rIns="92432" bIns="462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610" y="8829530"/>
            <a:ext cx="2981654" cy="465294"/>
          </a:xfrm>
          <a:prstGeom prst="rect">
            <a:avLst/>
          </a:prstGeom>
        </p:spPr>
        <p:txBody>
          <a:bodyPr vert="horz" lIns="92432" tIns="46215" rIns="92432" bIns="462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76E685-7A58-4262-810A-58B1755A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1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DFDA7-E588-4B97-92FE-FD7D1A3C649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DFDA7-E588-4B97-92FE-FD7D1A3C64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B5CE0-E4BA-4C10-9AAB-8426930695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4B5C1-5C9D-4E3F-9014-90A71574C24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1" tIns="46207" rIns="92411" bIns="46207" anchor="b"/>
          <a:lstStyle/>
          <a:p>
            <a:pPr algn="r"/>
            <a:fld id="{8E161922-C44A-436F-BD24-495D6EEEA417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6" tIns="46205" rIns="92406" bIns="46205" anchor="b"/>
          <a:lstStyle/>
          <a:p>
            <a:pPr algn="r"/>
            <a:fld id="{D8EC043B-3EA1-46C3-AFB5-8DF2F673A64A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70008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505" y="4416343"/>
            <a:ext cx="5044803" cy="4187639"/>
          </a:xfrm>
          <a:noFill/>
        </p:spPr>
        <p:txBody>
          <a:bodyPr wrap="square" lIns="92406" tIns="46205" rIns="92406" bIns="46205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00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98610" y="8829530"/>
            <a:ext cx="2981654" cy="465294"/>
          </a:xfrm>
          <a:prstGeom prst="rect">
            <a:avLst/>
          </a:prstGeom>
          <a:noFill/>
        </p:spPr>
        <p:txBody>
          <a:bodyPr lIns="92426" tIns="46213" rIns="92426" bIns="4621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21E88F-831F-4006-9E26-1863D545937F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6913"/>
            <a:ext cx="4643438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956" y="4416342"/>
            <a:ext cx="5047902" cy="4182907"/>
          </a:xfrm>
          <a:noFill/>
        </p:spPr>
        <p:txBody>
          <a:bodyPr wrap="square" lIns="92363" tIns="46178" rIns="92363" bIns="4617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B5CE0-E4BA-4C10-9AAB-8426930695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B5CE0-E4BA-4C10-9AAB-8426930695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44578C-3874-44E1-8FA7-5185DE19C438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07977-C408-4C96-B18E-E4C7E8EFD9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701675"/>
            <a:ext cx="4632325" cy="3475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505" y="4416343"/>
            <a:ext cx="5044803" cy="418763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7CC50-E371-4160-9EFA-5276516CF0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569A4-95CC-4D61-BC26-F8AFD6ADDC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B5CE0-E4BA-4C10-9AAB-84269306954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9813" y="7747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lnSpc>
                <a:spcPct val="90000"/>
              </a:lnSpc>
              <a:buFontTx/>
              <a:buNone/>
              <a:defRPr/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1" tIns="46207" rIns="92411" bIns="46207" anchor="b"/>
          <a:lstStyle/>
          <a:p>
            <a:pPr algn="r"/>
            <a:fld id="{FE643AA4-F744-474F-AE5B-7861D9FB5421}" type="slidenum">
              <a:rPr lang="en-US" sz="1200"/>
              <a:pPr algn="r"/>
              <a:t>24</a:t>
            </a:fld>
            <a:endParaRPr lang="en-US" sz="1200" dirty="0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6" tIns="46205" rIns="92406" bIns="46205" anchor="b"/>
          <a:lstStyle/>
          <a:p>
            <a:pPr algn="r"/>
            <a:fld id="{DE631594-7655-4131-801A-05D95F648A79}" type="slidenum">
              <a:rPr lang="en-US" sz="1200"/>
              <a:pPr algn="r"/>
              <a:t>24</a:t>
            </a:fld>
            <a:endParaRPr lang="en-US" sz="1200" dirty="0"/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70008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505" y="4416343"/>
            <a:ext cx="5044803" cy="4187639"/>
          </a:xfrm>
          <a:noFill/>
        </p:spPr>
        <p:txBody>
          <a:bodyPr wrap="square" lIns="92406" tIns="46205" rIns="92406" bIns="46205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00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98610" y="8829530"/>
            <a:ext cx="2981654" cy="465294"/>
          </a:xfrm>
          <a:prstGeom prst="rect">
            <a:avLst/>
          </a:prstGeom>
          <a:noFill/>
        </p:spPr>
        <p:txBody>
          <a:bodyPr lIns="92426" tIns="46213" rIns="92426" bIns="4621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21E88F-831F-4006-9E26-1863D545937F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6913"/>
            <a:ext cx="4643438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956" y="4416342"/>
            <a:ext cx="5047902" cy="4182907"/>
          </a:xfrm>
          <a:noFill/>
        </p:spPr>
        <p:txBody>
          <a:bodyPr wrap="square" lIns="92363" tIns="46178" rIns="92363" bIns="4617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44FE-8083-47A2-93F9-2A8C3091707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244D9A-9654-45E2-A564-D55A18C1A31A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1F679-E93A-4990-84E8-5D25CA46B7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701675"/>
            <a:ext cx="4632325" cy="3475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505" y="4416343"/>
            <a:ext cx="5044803" cy="418763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5FB40-BE38-413B-82C4-AFB20C90F7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93530-9476-4DFA-926B-06F3FB4F1DC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AD04A7-FCBA-4105-8043-4272FA09A5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1" tIns="46207" rIns="92411" bIns="46207" anchor="b"/>
          <a:lstStyle/>
          <a:p>
            <a:pPr algn="r"/>
            <a:fld id="{43D2FDE1-D548-4461-911C-B79053EF9902}" type="slidenum">
              <a:rPr lang="en-US" sz="1200"/>
              <a:pPr algn="r"/>
              <a:t>34</a:t>
            </a:fld>
            <a:endParaRPr lang="en-US" sz="1200" dirty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6" tIns="46205" rIns="92406" bIns="46205" anchor="b"/>
          <a:lstStyle/>
          <a:p>
            <a:pPr algn="r"/>
            <a:fld id="{2AA51231-94AD-49CD-9E74-9BDC891895F5}" type="slidenum">
              <a:rPr lang="en-US" sz="1200"/>
              <a:pPr algn="r"/>
              <a:t>34</a:t>
            </a:fld>
            <a:endParaRPr lang="en-US" sz="1200" dirty="0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70008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505" y="4416343"/>
            <a:ext cx="5044803" cy="4187639"/>
          </a:xfrm>
          <a:noFill/>
        </p:spPr>
        <p:txBody>
          <a:bodyPr wrap="square" lIns="92406" tIns="46205" rIns="92406" bIns="4620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00" b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98610" y="8829530"/>
            <a:ext cx="2981654" cy="465294"/>
          </a:xfrm>
          <a:prstGeom prst="rect">
            <a:avLst/>
          </a:prstGeom>
          <a:noFill/>
        </p:spPr>
        <p:txBody>
          <a:bodyPr lIns="92422" tIns="46211" rIns="92422" bIns="46211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D8C0FE-BC9C-4B64-BB44-19324C1152F8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6913"/>
            <a:ext cx="4643438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956" y="4416342"/>
            <a:ext cx="5047902" cy="4182907"/>
          </a:xfrm>
          <a:noFill/>
        </p:spPr>
        <p:txBody>
          <a:bodyPr wrap="square" lIns="92360" tIns="46176" rIns="92360" bIns="461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B5CE0-E4BA-4C10-9AAB-84269306954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0E766E-5B2B-46C4-BB71-E153DB2E31A0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DFDA7-E588-4B97-92FE-FD7D1A3C649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752EB-58A1-477D-9759-81FA2D7082B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B5CE0-E4BA-4C10-9AAB-84269306954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F65B78-525E-4494-A2B2-44B424A5AE3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1" tIns="46207" rIns="92411" bIns="46207" anchor="b"/>
          <a:lstStyle/>
          <a:p>
            <a:pPr algn="r"/>
            <a:fld id="{638829C2-5708-463C-A440-C61CD87D41EB}" type="slidenum">
              <a:rPr lang="en-US" sz="1200"/>
              <a:pPr algn="r"/>
              <a:t>43</a:t>
            </a:fld>
            <a:endParaRPr lang="en-US" sz="1200" dirty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06" tIns="46205" rIns="92406" bIns="46205" anchor="b"/>
          <a:lstStyle/>
          <a:p>
            <a:pPr algn="r"/>
            <a:fld id="{D5E7E33D-A694-4C2E-9624-8FA0AB79B12E}" type="slidenum">
              <a:rPr lang="en-US" sz="1200"/>
              <a:pPr algn="r"/>
              <a:t>43</a:t>
            </a:fld>
            <a:endParaRPr lang="en-US" sz="1200" dirty="0"/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700088"/>
            <a:ext cx="4633913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505" y="4416343"/>
            <a:ext cx="5044803" cy="4187639"/>
          </a:xfrm>
          <a:noFill/>
        </p:spPr>
        <p:txBody>
          <a:bodyPr wrap="square" lIns="92406" tIns="46205" rIns="92406" bIns="4620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00" b="1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98610" y="8829530"/>
            <a:ext cx="2981654" cy="465294"/>
          </a:xfrm>
          <a:prstGeom prst="rect">
            <a:avLst/>
          </a:prstGeom>
          <a:noFill/>
        </p:spPr>
        <p:txBody>
          <a:bodyPr lIns="92426" tIns="46213" rIns="92426" bIns="4621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21E88F-831F-4006-9E26-1863D545937F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6913"/>
            <a:ext cx="4643438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956" y="4416342"/>
            <a:ext cx="5047902" cy="4182907"/>
          </a:xfrm>
          <a:noFill/>
        </p:spPr>
        <p:txBody>
          <a:bodyPr wrap="square" lIns="92363" tIns="46178" rIns="92363" bIns="4617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05" tIns="46653" rIns="93305" bIns="46653" anchor="b"/>
          <a:lstStyle/>
          <a:p>
            <a:pPr algn="r">
              <a:defRPr/>
            </a:pPr>
            <a:fld id="{972A53DB-877E-4032-AE07-1DE3EA7CD101}" type="slidenum">
              <a:rPr lang="en-US" sz="1200">
                <a:latin typeface="+mn-lt"/>
                <a:cs typeface="+mn-cs"/>
              </a:rPr>
              <a:pPr algn="r">
                <a:defRPr/>
              </a:pPr>
              <a:t>47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9" rIns="93295" bIns="46649" anchor="b"/>
          <a:lstStyle/>
          <a:p>
            <a:pPr algn="r"/>
            <a:fld id="{E95B5423-B9B5-4F83-8FE4-6E6FE5DF788A}" type="slidenum">
              <a:rPr lang="en-US" sz="1200">
                <a:latin typeface="Calibri" pitchFamily="34" charset="0"/>
              </a:rPr>
              <a:pPr algn="r"/>
              <a:t>47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6500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0" tIns="46647" rIns="93290" bIns="46647" anchor="b"/>
          <a:lstStyle/>
          <a:p>
            <a:pPr algn="r"/>
            <a:fld id="{E20DFB0D-A5A5-4C0A-BCD5-A0C1A738A694}" type="slidenum">
              <a:rPr lang="en-US" sz="1200">
                <a:latin typeface="Calibri" pitchFamily="34" charset="0"/>
              </a:rPr>
              <a:pPr algn="r"/>
              <a:t>47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717" y="4416342"/>
            <a:ext cx="5507928" cy="4182907"/>
          </a:xfrm>
          <a:noFill/>
        </p:spPr>
        <p:txBody>
          <a:bodyPr wrap="square" lIns="93290" tIns="46647" rIns="93290" bIns="466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05" tIns="46653" rIns="93305" bIns="46653" anchor="b"/>
          <a:lstStyle/>
          <a:p>
            <a:pPr algn="r">
              <a:defRPr/>
            </a:pPr>
            <a:fld id="{2E8FD555-4541-4A31-85A4-660E20C6AEEE}" type="slidenum">
              <a:rPr lang="en-US" sz="1200">
                <a:latin typeface="+mn-lt"/>
                <a:cs typeface="+mn-cs"/>
              </a:rPr>
              <a:pPr algn="r">
                <a:defRPr/>
              </a:pPr>
              <a:t>48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5" tIns="46649" rIns="93295" bIns="46649" anchor="b"/>
          <a:lstStyle/>
          <a:p>
            <a:pPr algn="r"/>
            <a:fld id="{99AB5BC1-682A-4ED4-8E8E-3A7384976819}" type="slidenum">
              <a:rPr lang="en-US" sz="1200">
                <a:latin typeface="Calibri" pitchFamily="34" charset="0"/>
              </a:rPr>
              <a:pPr algn="r"/>
              <a:t>48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7524" name="Rectangle 7"/>
          <p:cNvSpPr txBox="1">
            <a:spLocks noGrp="1" noChangeArrowheads="1"/>
          </p:cNvSpPr>
          <p:nvPr/>
        </p:nvSpPr>
        <p:spPr bwMode="auto">
          <a:xfrm>
            <a:off x="3898610" y="8829530"/>
            <a:ext cx="2981654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90" tIns="46647" rIns="93290" bIns="46647" anchor="b"/>
          <a:lstStyle/>
          <a:p>
            <a:pPr algn="r"/>
            <a:fld id="{6B9FC95F-5C86-49A2-A9A1-68135A639D22}" type="slidenum">
              <a:rPr lang="en-US" sz="1200">
                <a:latin typeface="Calibri" pitchFamily="34" charset="0"/>
              </a:rPr>
              <a:pPr algn="r"/>
              <a:t>48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96913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717" y="4416342"/>
            <a:ext cx="5507928" cy="4182907"/>
          </a:xfrm>
          <a:noFill/>
        </p:spPr>
        <p:txBody>
          <a:bodyPr wrap="square" lIns="93290" tIns="46647" rIns="93290" bIns="466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17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7515" y="8829825"/>
            <a:ext cx="2982742" cy="464980"/>
          </a:xfrm>
          <a:prstGeom prst="rect">
            <a:avLst/>
          </a:prstGeom>
          <a:noFill/>
        </p:spPr>
        <p:txBody>
          <a:bodyPr/>
          <a:lstStyle/>
          <a:p>
            <a:fld id="{B2B7E192-0B3F-4882-BA45-493CACF1DEF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1675"/>
            <a:ext cx="4640263" cy="34813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366" y="4416512"/>
            <a:ext cx="5501087" cy="417842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" y="8829825"/>
            <a:ext cx="2982742" cy="464980"/>
          </a:xfrm>
          <a:prstGeom prst="rect">
            <a:avLst/>
          </a:prstGeo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17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8500"/>
            <a:ext cx="46450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182" y="4415791"/>
            <a:ext cx="5505450" cy="418176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300" b="1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98610" y="8829530"/>
            <a:ext cx="2981654" cy="465294"/>
          </a:xfrm>
          <a:prstGeom prst="rect">
            <a:avLst/>
          </a:prstGeom>
          <a:noFill/>
        </p:spPr>
        <p:txBody>
          <a:bodyPr lIns="92426" tIns="46213" rIns="92426" bIns="46213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4C41CE-0B74-4B99-83AF-7A511A764333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6913"/>
            <a:ext cx="4643438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956" y="4416342"/>
            <a:ext cx="5047902" cy="4182907"/>
          </a:xfrm>
          <a:noFill/>
        </p:spPr>
        <p:txBody>
          <a:bodyPr wrap="square" lIns="92363" tIns="46178" rIns="92363" bIns="4617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76E685-7A58-4262-810A-58B1755A87E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B79856-C0AE-446D-B997-ABDBF61F06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700088"/>
            <a:ext cx="4633912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8505" y="4416343"/>
            <a:ext cx="5044803" cy="4187639"/>
          </a:xfrm>
          <a:noFill/>
        </p:spPr>
        <p:txBody>
          <a:bodyPr wrap="square" lIns="92182" tIns="46093" rIns="92182" bIns="4609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7514" y="8829824"/>
            <a:ext cx="2982742" cy="464980"/>
          </a:xfrm>
          <a:prstGeom prst="rect">
            <a:avLst/>
          </a:prstGeom>
          <a:noFill/>
        </p:spPr>
        <p:txBody>
          <a:bodyPr/>
          <a:lstStyle/>
          <a:p>
            <a:fld id="{85913163-3FD2-49BF-9A9F-C35A81DFF0D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1675"/>
            <a:ext cx="4641850" cy="34813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365" y="4416511"/>
            <a:ext cx="5501087" cy="417842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8829824"/>
            <a:ext cx="2982742" cy="464980"/>
          </a:xfrm>
          <a:prstGeom prst="rect">
            <a:avLst/>
          </a:prstGeo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7514" y="8829824"/>
            <a:ext cx="2982742" cy="464980"/>
          </a:xfrm>
          <a:prstGeom prst="rect">
            <a:avLst/>
          </a:prstGeom>
          <a:noFill/>
        </p:spPr>
        <p:txBody>
          <a:bodyPr/>
          <a:lstStyle/>
          <a:p>
            <a:fld id="{85913163-3FD2-49BF-9A9F-C35A81DFF0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1675"/>
            <a:ext cx="4641850" cy="34813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365" y="4416511"/>
            <a:ext cx="5501087" cy="417842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2" y="8829824"/>
            <a:ext cx="2982742" cy="464980"/>
          </a:xfrm>
          <a:prstGeom prst="rect">
            <a:avLst/>
          </a:prstGeo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B5CE0-E4BA-4C10-9AAB-8426930695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1D9B52-3011-41FD-8F65-C1061C19CE28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4DEC99-E16C-48FF-9C3F-D064DC774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9AE0-C783-460E-BCD1-2DCC2B28B7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0C5D-9090-4ED8-87AF-46DB75DAAF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24000"/>
            <a:ext cx="5111750" cy="45577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 descr="npo00000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130175"/>
            <a:ext cx="1295400" cy="111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6200" y="76200"/>
            <a:ext cx="8991600" cy="6781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6200" y="6781800"/>
            <a:ext cx="899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76200" y="1371600"/>
            <a:ext cx="899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8444" name="Picture 14" descr="npo00000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48600" y="87313"/>
            <a:ext cx="1204913" cy="1131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51" r:id="rId1"/>
    <p:sldLayoutId id="2147486352" r:id="rId2"/>
    <p:sldLayoutId id="2147486353" r:id="rId3"/>
    <p:sldLayoutId id="2147486354" r:id="rId4"/>
    <p:sldLayoutId id="2147486355" r:id="rId5"/>
    <p:sldLayoutId id="2147486356" r:id="rId6"/>
    <p:sldLayoutId id="2147486357" r:id="rId7"/>
    <p:sldLayoutId id="2147486358" r:id="rId8"/>
    <p:sldLayoutId id="2147486359" r:id="rId9"/>
    <p:sldLayoutId id="2147486360" r:id="rId10"/>
    <p:sldLayoutId id="2147486361" r:id="rId11"/>
    <p:sldLayoutId id="2147486362" r:id="rId12"/>
    <p:sldLayoutId id="2147486363" r:id="rId13"/>
    <p:sldLayoutId id="2147486364" r:id="rId14"/>
    <p:sldLayoutId id="2147486365" r:id="rId15"/>
    <p:sldLayoutId id="2147486366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409AE0-C783-460E-BCD1-2DCC2B28B7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0A0C5D-9090-4ED8-87AF-46DB75DAA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6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7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8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Worksheet9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10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11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Excel_97-2003_Worksheet12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Excel_97-2003_Worksheet13.xls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97-2003_Worksheet14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Worksheet15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Excel_97-2003_Worksheet16.xls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Excel_97-2003_Worksheet17.xls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B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ve-a-Question.gif"/>
          <p:cNvPicPr>
            <a:picLocks noChangeAspect="1"/>
          </p:cNvPicPr>
          <p:nvPr/>
        </p:nvPicPr>
        <p:blipFill>
          <a:blip r:embed="rId3" cstate="print"/>
          <a:srcRect l="11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9"/>
          <p:cNvSpPr>
            <a:spLocks noChangeArrowheads="1"/>
          </p:cNvSpPr>
          <p:nvPr/>
        </p:nvSpPr>
        <p:spPr bwMode="auto">
          <a:xfrm>
            <a:off x="1600200" y="19685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/>
              <a:t>HQ PLATOON</a:t>
            </a:r>
          </a:p>
          <a:p>
            <a:pPr algn="ctr"/>
            <a:r>
              <a:rPr lang="en-US" sz="2800" b="1">
                <a:solidFill>
                  <a:schemeClr val="tx2"/>
                </a:solidFill>
              </a:rPr>
              <a:t>T+8 thru T+5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TRAINING HIGHLIGHTS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L: Land		A: Ammo		F: Facility		T: Trainers Certified</a:t>
            </a:r>
          </a:p>
        </p:txBody>
      </p:sp>
      <p:graphicFrame>
        <p:nvGraphicFramePr>
          <p:cNvPr id="3597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126462"/>
              </p:ext>
            </p:extLst>
          </p:nvPr>
        </p:nvGraphicFramePr>
        <p:xfrm>
          <a:off x="114300" y="1371600"/>
          <a:ext cx="8874675" cy="4907153"/>
        </p:xfrm>
        <a:graphic>
          <a:graphicData uri="http://schemas.openxmlformats.org/drawingml/2006/table">
            <a:tbl>
              <a:tblPr/>
              <a:tblGrid>
                <a:gridCol w="1066801"/>
                <a:gridCol w="4375468"/>
                <a:gridCol w="2163606"/>
                <a:gridCol w="711334"/>
                <a:gridCol w="557466"/>
              </a:tblGrid>
              <a:tr h="2284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 / RESOURCES NEEDED / DISTRACTIONS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MAR-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MAR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 smtClean="0"/>
                        <a:t>14: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 Maintenance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15: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 Support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16: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 Support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17: Weapons</a:t>
                      </a:r>
                      <a:r>
                        <a:rPr lang="en-US" sz="1100" b="1" baseline="0" dirty="0" smtClean="0"/>
                        <a:t> Familiarization And Maintenance/SGT Morales Food Service Operations/SSG Hostetler</a:t>
                      </a:r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18: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 Support</a:t>
                      </a:r>
                      <a:endParaRPr lang="en-US" sz="11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 Service Operations/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Perfom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PMCS on MKT. Conduct Class I Request. Prepare MKT for Field Fielding Service.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MAR-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 Command Maintenance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 Company Support/FRG Meeting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Combatives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/PFC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Konesko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 Company Support/ BN NCOPD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FEB-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MAR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28: Command Maintenance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3: Physical Readiness Training /SSG Pitler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4: Company Support/BN Run/Newcomers brief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FEB-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21: Training Holiday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22: Command Maintenance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23: M9 Range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24: M4 Range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25: M203 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9"/>
          <p:cNvSpPr>
            <a:spLocks noChangeArrowheads="1"/>
          </p:cNvSpPr>
          <p:nvPr/>
        </p:nvSpPr>
        <p:spPr bwMode="auto">
          <a:xfrm>
            <a:off x="1600200" y="19685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HQ PLATOON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T+4 </a:t>
            </a:r>
            <a:r>
              <a:rPr lang="en-US" sz="2800" b="1" dirty="0">
                <a:solidFill>
                  <a:schemeClr val="tx2"/>
                </a:solidFill>
              </a:rPr>
              <a:t>thru </a:t>
            </a:r>
            <a:r>
              <a:rPr lang="en-US" sz="2800" b="1" dirty="0" smtClean="0">
                <a:solidFill>
                  <a:schemeClr val="tx2"/>
                </a:solidFill>
              </a:rPr>
              <a:t>T+1 </a:t>
            </a: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TRAINING HIGHLIGHTS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L: Land		A: Ammo		F: Facility		T: Trainers Certified</a:t>
            </a:r>
          </a:p>
        </p:txBody>
      </p:sp>
      <p:graphicFrame>
        <p:nvGraphicFramePr>
          <p:cNvPr id="3597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126462"/>
              </p:ext>
            </p:extLst>
          </p:nvPr>
        </p:nvGraphicFramePr>
        <p:xfrm>
          <a:off x="114300" y="1371600"/>
          <a:ext cx="8839200" cy="5041265"/>
        </p:xfrm>
        <a:graphic>
          <a:graphicData uri="http://schemas.openxmlformats.org/drawingml/2006/table">
            <a:tbl>
              <a:tblPr/>
              <a:tblGrid>
                <a:gridCol w="1066801"/>
                <a:gridCol w="4339993"/>
                <a:gridCol w="2163606"/>
                <a:gridCol w="711334"/>
                <a:gridCol w="557466"/>
              </a:tblGrid>
              <a:tr h="2284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 / RESOURCES NEEDED / DISTRACTIONS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FEB-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14: Command Maintenance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17:BN Sports Day- Basketball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 Company 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FEB-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FEB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 Command Maintenance / CLS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 Company Support / CLS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 Company Support / CLS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 C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</a:t>
                      </a:r>
                      <a:endParaRPr lang="en-US" sz="11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 Company Support / CLS/BN NCOPD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JAN-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31: Command Maintenance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3:  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STT: 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 Immediate Lifesaving Measures/PFC Newbury / Counseling/Section Sergeants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4: Payday Activities / Newcomers Brief (Class A’s)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JAN-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24: Command Maintenance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26: Company Support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27: STT: BN Level Training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28: Company 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HQ PLATOON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Training Week # </a:t>
            </a:r>
            <a:r>
              <a:rPr lang="en-US" sz="2800" b="1" dirty="0" smtClean="0"/>
              <a:t>17 (T</a:t>
            </a:r>
            <a:r>
              <a:rPr lang="en-US" sz="2800" b="1" dirty="0"/>
              <a:t>)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(17- 21 Jan </a:t>
            </a:r>
            <a:r>
              <a:rPr lang="en-US" sz="2800" b="1" dirty="0" smtClean="0"/>
              <a:t>2011</a:t>
            </a:r>
            <a:r>
              <a:rPr lang="en-US" sz="2800" b="1" dirty="0" smtClean="0">
                <a:solidFill>
                  <a:schemeClr val="tx2"/>
                </a:solidFill>
              </a:rPr>
              <a:t>) 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496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991610"/>
              </p:ext>
            </p:extLst>
          </p:nvPr>
        </p:nvGraphicFramePr>
        <p:xfrm>
          <a:off x="152400" y="1447800"/>
          <a:ext cx="8843734" cy="4892385"/>
        </p:xfrm>
        <a:graphic>
          <a:graphicData uri="http://schemas.openxmlformats.org/drawingml/2006/table">
            <a:tbl>
              <a:tblPr/>
              <a:tblGrid>
                <a:gridCol w="1216108"/>
                <a:gridCol w="2746292"/>
                <a:gridCol w="2895600"/>
                <a:gridCol w="992867"/>
                <a:gridCol w="992867"/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3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17-JAN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 Holiday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6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82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 Level Drivers Training / Command Maintenance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6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2539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19-JAN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 Level Drivers Training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 Level Drivers Training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350-1 Training/SSG Hostetler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POSH, EO Program, EO Complaint Procedures,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12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 Level Drivers Training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02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487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0327511"/>
              </p:ext>
            </p:extLst>
          </p:nvPr>
        </p:nvGraphicFramePr>
        <p:xfrm>
          <a:off x="152400" y="1447800"/>
          <a:ext cx="8877300" cy="5259388"/>
        </p:xfrm>
        <a:graphic>
          <a:graphicData uri="http://schemas.openxmlformats.org/presentationml/2006/ole">
            <p:oleObj spid="_x0000_s1044" name="Worksheet" r:id="rId4" imgW="7572257" imgH="4257743" progId="Excel.Sheet.8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48000" y="406400"/>
            <a:ext cx="372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HQ PLT APFT STATS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5531628"/>
              </p:ext>
            </p:extLst>
          </p:nvPr>
        </p:nvGraphicFramePr>
        <p:xfrm>
          <a:off x="152400" y="1524000"/>
          <a:ext cx="8801100" cy="5070475"/>
        </p:xfrm>
        <a:graphic>
          <a:graphicData uri="http://schemas.openxmlformats.org/presentationml/2006/ole">
            <p:oleObj spid="_x0000_s2067" name="Worksheet" r:id="rId4" imgW="9010751" imgH="4962457" progId="Excel.Sheet.8">
              <p:embed/>
            </p:oleObj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HQ WEAPON SYSTEM QUALIFICATIONS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</a:rPr>
              <a:t>GREEN</a:t>
            </a:r>
            <a:r>
              <a:rPr lang="en-US" b="1" dirty="0"/>
              <a:t> = 100%          </a:t>
            </a:r>
            <a:r>
              <a:rPr lang="en-US" b="1" dirty="0">
                <a:solidFill>
                  <a:srgbClr val="FFCC00"/>
                </a:solidFill>
              </a:rPr>
              <a:t>AMBER</a:t>
            </a:r>
            <a:r>
              <a:rPr lang="en-US" b="1" dirty="0"/>
              <a:t> = 75%-99%         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= 0%-74%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0" y="381000"/>
            <a:ext cx="4940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HQ </a:t>
            </a:r>
            <a:r>
              <a:rPr lang="en-US" sz="2800" b="1" dirty="0"/>
              <a:t>MANDATORY TRAINING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7069258"/>
              </p:ext>
            </p:extLst>
          </p:nvPr>
        </p:nvGraphicFramePr>
        <p:xfrm>
          <a:off x="152400" y="1447800"/>
          <a:ext cx="8855075" cy="4894263"/>
        </p:xfrm>
        <a:graphic>
          <a:graphicData uri="http://schemas.openxmlformats.org/presentationml/2006/ole">
            <p:oleObj spid="_x0000_s152594" name="Worksheet" r:id="rId4" imgW="6838849" imgH="423855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96913" y="33178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3200" b="1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 baseline="30000" dirty="0" smtClean="0"/>
              <a:t> </a:t>
            </a:r>
            <a:r>
              <a:rPr lang="en-US" sz="2800" b="1" dirty="0" smtClean="0"/>
              <a:t> HQ PLATOON </a:t>
            </a:r>
            <a:r>
              <a:rPr lang="en-US" sz="2800" b="1" dirty="0"/>
              <a:t>READINESS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</a:rPr>
              <a:t>GREEN</a:t>
            </a:r>
            <a:r>
              <a:rPr lang="en-US" b="1" dirty="0"/>
              <a:t> = 100%          </a:t>
            </a:r>
            <a:r>
              <a:rPr lang="en-US" b="1" dirty="0">
                <a:solidFill>
                  <a:srgbClr val="FFCC00"/>
                </a:solidFill>
              </a:rPr>
              <a:t>AMBER</a:t>
            </a:r>
            <a:r>
              <a:rPr lang="en-US" b="1" dirty="0"/>
              <a:t> = 75%-99%         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= 0%-74%</a:t>
            </a: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9561635"/>
              </p:ext>
            </p:extLst>
          </p:nvPr>
        </p:nvGraphicFramePr>
        <p:xfrm>
          <a:off x="152400" y="1447801"/>
          <a:ext cx="8839199" cy="4807964"/>
        </p:xfrm>
        <a:graphic>
          <a:graphicData uri="http://schemas.openxmlformats.org/drawingml/2006/table">
            <a:tbl>
              <a:tblPr/>
              <a:tblGrid>
                <a:gridCol w="2209800"/>
                <a:gridCol w="1676400"/>
                <a:gridCol w="837596"/>
                <a:gridCol w="2591404"/>
                <a:gridCol w="1523999"/>
              </a:tblGrid>
              <a:tr h="3058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DEPLOY</a:t>
                      </a:r>
                    </a:p>
                  </a:txBody>
                  <a:tcPr marT="0" marB="0" anchor="b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REQUIRED IAW FR REG 350-1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QUAL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 DATE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42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UMO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 smtClean="0"/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Pitler, 1LT Davis, SFC Guerrieri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HAZMAT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 smtClean="0"/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SGT Morales, SPC Guzman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Morales, SPC Beauchamp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FIELD SANITATION TEAM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NCO, 1 Soldier)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Pitler, SPC Sanchez, PFC Newbury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UPL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SGT Morales, SGT Miller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SAFETY OFFICER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SSG or Above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1LT Davis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PITLER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2-4 Feb 11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COMBATIVES LEVEL II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1SG Vankleeck, PFC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Konesko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of Company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AVAIL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07-12 Feb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ARMS MAINT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SGT Morales/SPC Beauchamp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MAIL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Alonzo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Beauchamp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Jan 2011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1600200" y="208796"/>
            <a:ext cx="5867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PLATOON</a:t>
            </a:r>
            <a:endParaRPr lang="en-US" sz="2800" b="1" dirty="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Training Week # </a:t>
            </a:r>
            <a:r>
              <a:rPr lang="en-US" sz="2800" b="1" dirty="0" smtClean="0"/>
              <a:t>11 (T-1)</a:t>
            </a:r>
            <a:endParaRPr lang="en-US" sz="2800" b="1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(08-12 November 2010)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487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  <p:graphicFrame>
        <p:nvGraphicFramePr>
          <p:cNvPr id="6" name="Group 151"/>
          <p:cNvGraphicFramePr>
            <a:graphicFrameLocks noGrp="1"/>
          </p:cNvGraphicFramePr>
          <p:nvPr/>
        </p:nvGraphicFramePr>
        <p:xfrm>
          <a:off x="152400" y="1447800"/>
          <a:ext cx="8843734" cy="4634838"/>
        </p:xfrm>
        <a:graphic>
          <a:graphicData uri="http://schemas.openxmlformats.org/drawingml/2006/table">
            <a:tbl>
              <a:tblPr/>
              <a:tblGrid>
                <a:gridCol w="1216108"/>
                <a:gridCol w="2746292"/>
                <a:gridCol w="2895600"/>
                <a:gridCol w="992867"/>
                <a:gridCol w="992867"/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3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 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BLOCK LEAVE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2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BLOCK LEAVE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39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MFLC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JPQC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02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URI /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JPQC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Run / Payday Activities / Range Prep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1600200" y="208796"/>
            <a:ext cx="5867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PLATOON</a:t>
            </a:r>
            <a:endParaRPr lang="en-US" sz="2800" b="1" dirty="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Training Week # </a:t>
            </a:r>
            <a:r>
              <a:rPr lang="en-US" sz="2800" b="1" dirty="0" smtClean="0"/>
              <a:t>11 (T-1)</a:t>
            </a:r>
            <a:endParaRPr lang="en-US" sz="2800" b="1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(08-12 November 2010)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487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  <p:graphicFrame>
        <p:nvGraphicFramePr>
          <p:cNvPr id="6" name="Group 151"/>
          <p:cNvGraphicFramePr>
            <a:graphicFrameLocks noGrp="1"/>
          </p:cNvGraphicFramePr>
          <p:nvPr/>
        </p:nvGraphicFramePr>
        <p:xfrm>
          <a:off x="152400" y="1447800"/>
          <a:ext cx="8843734" cy="4634838"/>
        </p:xfrm>
        <a:graphic>
          <a:graphicData uri="http://schemas.openxmlformats.org/drawingml/2006/table">
            <a:tbl>
              <a:tblPr/>
              <a:tblGrid>
                <a:gridCol w="1216108"/>
                <a:gridCol w="2746292"/>
                <a:gridCol w="2895600"/>
                <a:gridCol w="992867"/>
                <a:gridCol w="992867"/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3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 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PMI @ TLC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6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82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 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M249/M4 Range @ Range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6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2539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Squad Live Fire @ TLC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M9 Range @ Range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12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Range Recovery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02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en-US" dirty="0" smtClean="0">
                <a:cs typeface="Arial" charset="0"/>
              </a:rPr>
              <a:t>METL</a:t>
            </a:r>
          </a:p>
        </p:txBody>
      </p:sp>
      <p:graphicFrame>
        <p:nvGraphicFramePr>
          <p:cNvPr id="5" name="Group 351"/>
          <p:cNvGraphicFramePr>
            <a:graphicFrameLocks noGrp="1"/>
          </p:cNvGraphicFramePr>
          <p:nvPr/>
        </p:nvGraphicFramePr>
        <p:xfrm>
          <a:off x="114300" y="1447800"/>
          <a:ext cx="8877301" cy="5300472"/>
        </p:xfrm>
        <a:graphic>
          <a:graphicData uri="http://schemas.openxmlformats.org/drawingml/2006/table">
            <a:tbl>
              <a:tblPr/>
              <a:tblGrid>
                <a:gridCol w="3348456"/>
                <a:gridCol w="1479550"/>
                <a:gridCol w="4049295"/>
              </a:tblGrid>
              <a:tr h="238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COMPANY COLLECTIVE TASKS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SUPPORTING COLLECTIVE TASKS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 Unit Deployment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Unit Deployment (19-2-1001)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Platoon Level Unit Deployment (19-3-1001)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 Area Security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Defend a Unit Position (7-3-C212)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 Road Block (19-5-D0115)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Establish a Hasty Checkpoint (19-4-D0105)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an  Ambush (19-4-D0104)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Cordon and Search (07-2-9051)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924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 Host Nation Police Building Operations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Security of Critical Site (19-3-2204)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 a Patrol Base (19-2-4002)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a Security Patrol ((19-2-4101)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 Police Intelligence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Collect Police Intelligence (19-3-5001)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Intelligence Collecting and Reporting (19-3-5201)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Maintain Operations Security (34-3-0003)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Conduct Law and Order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Establish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an MP (</a:t>
                      </a: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L&amp;O) Operations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Center</a:t>
                      </a:r>
                      <a:r>
                        <a:rPr lang="en-US" sz="9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(19-2-4002)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Provide Law and Order (L&amp;O) Operations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Support (19-2-4004)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Perform Platoon-Level Law and Order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Operations (19-3-4001)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Conduct Law and Order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Operations (19-6-4001)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Sustainment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Unit Communication (19-2-6011)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Unit Supply Support (10-2-4515)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Food Service Support  (10-2-0056)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 Field Kitchen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Field Maintenance Operations (43-2-4564)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Evacuate Casualties (08-2-0004)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9088" y="411163"/>
            <a:ext cx="59769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00A000"/>
                </a:solidFill>
              </a:rPr>
              <a:t>977</a:t>
            </a:r>
            <a:r>
              <a:rPr lang="en-US" sz="3200" b="1" baseline="30000" dirty="0">
                <a:solidFill>
                  <a:srgbClr val="00A000"/>
                </a:solidFill>
              </a:rPr>
              <a:t>th</a:t>
            </a:r>
            <a:r>
              <a:rPr lang="en-US" sz="3200" b="1" dirty="0">
                <a:solidFill>
                  <a:srgbClr val="00A000"/>
                </a:solidFill>
              </a:rPr>
              <a:t> Military Police Company</a:t>
            </a:r>
          </a:p>
        </p:txBody>
      </p:sp>
      <p:pic>
        <p:nvPicPr>
          <p:cNvPr id="24579" name="Picture 3" descr="npo00000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48000" y="1981200"/>
            <a:ext cx="3260725" cy="3962400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00400" y="1752600"/>
            <a:ext cx="182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/>
              <a:t>HQ</a:t>
            </a:r>
          </a:p>
          <a:p>
            <a:pPr algn="ctr" eaLnBrk="0" hangingPunct="0"/>
            <a:r>
              <a:rPr lang="en-US" sz="3200" b="1" dirty="0"/>
              <a:t>1</a:t>
            </a:r>
            <a:r>
              <a:rPr lang="en-US" sz="3200" b="1" baseline="30000" dirty="0"/>
              <a:t>ST</a:t>
            </a:r>
            <a:r>
              <a:rPr lang="en-US" sz="3200" b="1" dirty="0"/>
              <a:t> </a:t>
            </a:r>
          </a:p>
          <a:p>
            <a:pPr algn="ctr" eaLnBrk="0" hangingPunct="0"/>
            <a:r>
              <a:rPr lang="en-US" sz="3200" b="1" dirty="0"/>
              <a:t>3</a:t>
            </a:r>
            <a:r>
              <a:rPr lang="en-US" sz="3200" b="1" baseline="30000" dirty="0"/>
              <a:t>RD</a:t>
            </a:r>
            <a:r>
              <a:rPr lang="en-US" sz="3200" b="1" dirty="0"/>
              <a:t> 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51622" y="4800600"/>
            <a:ext cx="47995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sz="6600" b="1" dirty="0" smtClean="0"/>
              <a:t>Month 2011</a:t>
            </a:r>
            <a:endParaRPr lang="en-US" sz="66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0" y="2819400"/>
            <a:ext cx="228600" cy="228600"/>
          </a:xfrm>
          <a:prstGeom prst="rect">
            <a:avLst/>
          </a:prstGeom>
          <a:solidFill>
            <a:srgbClr val="019F05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34000" y="2362200"/>
            <a:ext cx="228600" cy="228600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0" y="1905000"/>
            <a:ext cx="228600" cy="228600"/>
          </a:xfrm>
          <a:prstGeom prst="rect">
            <a:avLst/>
          </a:prstGeom>
          <a:solidFill>
            <a:srgbClr val="019F05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9"/>
          <p:cNvSpPr>
            <a:spLocks noChangeArrowheads="1"/>
          </p:cNvSpPr>
          <p:nvPr/>
        </p:nvSpPr>
        <p:spPr bwMode="auto">
          <a:xfrm>
            <a:off x="1600200" y="19685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</a:t>
            </a:r>
            <a:r>
              <a:rPr lang="en-US" sz="2800" b="1" dirty="0" smtClean="0"/>
              <a:t>PLATOON</a:t>
            </a:r>
            <a:endParaRPr lang="en-US" sz="2800" b="1" dirty="0"/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T+8 thru T+5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TRAINING HIGHLIGHTS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  <p:graphicFrame>
        <p:nvGraphicFramePr>
          <p:cNvPr id="35974" name="Group 134"/>
          <p:cNvGraphicFramePr>
            <a:graphicFrameLocks noGrp="1"/>
          </p:cNvGraphicFramePr>
          <p:nvPr/>
        </p:nvGraphicFramePr>
        <p:xfrm>
          <a:off x="152400" y="1292352"/>
          <a:ext cx="8839200" cy="4651248"/>
        </p:xfrm>
        <a:graphic>
          <a:graphicData uri="http://schemas.openxmlformats.org/drawingml/2006/table">
            <a:tbl>
              <a:tblPr/>
              <a:tblGrid>
                <a:gridCol w="1066801"/>
                <a:gridCol w="4339993"/>
                <a:gridCol w="2163606"/>
                <a:gridCol w="711334"/>
                <a:gridCol w="557466"/>
              </a:tblGrid>
              <a:tr h="3017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 / RESOURCES NEEDED / DISTRACTIONS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 FEB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FEB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 FORWARD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JAN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05 FEB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02: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04: FORWARD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JAN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28: FORWARD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JAN –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21: FORWARD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</a:t>
            </a:r>
            <a:r>
              <a:rPr lang="en-US" sz="2800" b="1" dirty="0" smtClean="0"/>
              <a:t>PLATOON</a:t>
            </a:r>
            <a:endParaRPr lang="en-US" sz="2800" b="1" dirty="0"/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T+4 thru T+1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TRAINING HIGHLIGHTS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L: Land		A: Ammo		F: Facility		T: Trainers Certified</a:t>
            </a:r>
          </a:p>
        </p:txBody>
      </p:sp>
      <p:graphicFrame>
        <p:nvGraphicFramePr>
          <p:cNvPr id="35974" name="Group 134"/>
          <p:cNvGraphicFramePr>
            <a:graphicFrameLocks noGrp="1"/>
          </p:cNvGraphicFramePr>
          <p:nvPr/>
        </p:nvGraphicFramePr>
        <p:xfrm>
          <a:off x="228600" y="1447800"/>
          <a:ext cx="8686800" cy="4750813"/>
        </p:xfrm>
        <a:graphic>
          <a:graphicData uri="http://schemas.openxmlformats.org/drawingml/2006/table">
            <a:tbl>
              <a:tblPr/>
              <a:tblGrid>
                <a:gridCol w="1154413"/>
                <a:gridCol w="4206315"/>
                <a:gridCol w="2145176"/>
                <a:gridCol w="628178"/>
                <a:gridCol w="552718"/>
              </a:tblGrid>
              <a:tr h="229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BRIEFING DATES / NOTES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97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 JAN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14: FORWARD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97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02 JAN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 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05: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06: FORWARD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07: FORWARD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6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97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DEC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27: 1</a:t>
                      </a: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Platoon Ready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28: 1</a:t>
                      </a: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Platoon Ready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29: 1</a:t>
                      </a: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Platoon Ready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30: 1</a:t>
                      </a: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Platoon Ready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31: 1</a:t>
                      </a:r>
                      <a:r>
                        <a:rPr kumimoji="0" lang="en-US" sz="11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Platoon Ready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6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4397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DEC-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Training / White Cycle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21: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ASIST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Training / White Cycle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22: ½ day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23: Barracks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Packout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24: Training Holiday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17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PLATOON</a:t>
            </a:r>
            <a:endParaRPr lang="en-US" sz="2800" b="1" dirty="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Training Week # </a:t>
            </a:r>
            <a:r>
              <a:rPr lang="en-US" sz="2800" b="1" dirty="0" smtClean="0"/>
              <a:t>4 (T</a:t>
            </a:r>
            <a:r>
              <a:rPr lang="en-US" sz="2800" b="1" dirty="0"/>
              <a:t>)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(15 – 19 November 2010) 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4967" name="Group 151"/>
          <p:cNvGraphicFramePr>
            <a:graphicFrameLocks noGrp="1"/>
          </p:cNvGraphicFramePr>
          <p:nvPr/>
        </p:nvGraphicFramePr>
        <p:xfrm>
          <a:off x="152400" y="1447800"/>
          <a:ext cx="8843734" cy="4588483"/>
        </p:xfrm>
        <a:graphic>
          <a:graphicData uri="http://schemas.openxmlformats.org/drawingml/2006/table">
            <a:tbl>
              <a:tblPr/>
              <a:tblGrid>
                <a:gridCol w="1216108"/>
                <a:gridCol w="2746292"/>
                <a:gridCol w="2895600"/>
                <a:gridCol w="992867"/>
                <a:gridCol w="992867"/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3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DEC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 Holiday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2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Resiliency Brief / Packing list layout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2539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Weapons/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NVG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draw rehearsal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DEC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Weapons Maintenance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DEC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Deployment Ceremony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Deployment ceremony: location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Guidon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487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3687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PLT APFT STATS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52400" y="1447800"/>
          <a:ext cx="8839200" cy="5257800"/>
        </p:xfrm>
        <a:graphic>
          <a:graphicData uri="http://schemas.openxmlformats.org/presentationml/2006/ole">
            <p:oleObj spid="_x0000_s631813" name="Worksheet" r:id="rId4" imgW="8877330" imgH="425767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52400" y="1524000"/>
          <a:ext cx="8839200" cy="5070475"/>
        </p:xfrm>
        <a:graphic>
          <a:graphicData uri="http://schemas.openxmlformats.org/presentationml/2006/ole">
            <p:oleObj spid="_x0000_s632837" name="Worksheet" r:id="rId4" imgW="9048780" imgH="4962615" progId="Excel.Sheet.8">
              <p:embed/>
            </p:oleObj>
          </a:graphicData>
        </a:graphic>
      </p:graphicFrame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WEAPON SYSTEM QUALIFICATIONS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</a:rPr>
              <a:t>GREEN</a:t>
            </a:r>
            <a:r>
              <a:rPr lang="en-US" b="1" dirty="0"/>
              <a:t> = 100%          </a:t>
            </a:r>
            <a:r>
              <a:rPr lang="en-US" b="1" dirty="0">
                <a:solidFill>
                  <a:srgbClr val="FFCC00"/>
                </a:solidFill>
              </a:rPr>
              <a:t>AMBER</a:t>
            </a:r>
            <a:r>
              <a:rPr lang="en-US" b="1" dirty="0"/>
              <a:t> = 75%-99%         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= 0%-74%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0" y="381000"/>
            <a:ext cx="4814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1</a:t>
            </a:r>
            <a:r>
              <a:rPr lang="en-US" sz="2800" b="1" baseline="30000" dirty="0"/>
              <a:t>st</a:t>
            </a:r>
            <a:r>
              <a:rPr lang="en-US" sz="2800" b="1" dirty="0"/>
              <a:t> MANDATORY TRAINING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52400" y="1447800"/>
          <a:ext cx="8855075" cy="4894263"/>
        </p:xfrm>
        <a:graphic>
          <a:graphicData uri="http://schemas.openxmlformats.org/presentationml/2006/ole">
            <p:oleObj spid="_x0000_s633861" name="Worksheet" r:id="rId4" imgW="6838830" imgH="42385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96913" y="33178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3200" b="1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 dirty="0"/>
              <a:t>1</a:t>
            </a:r>
            <a:r>
              <a:rPr lang="en-US" sz="2800" b="1" baseline="30000" dirty="0"/>
              <a:t>ST </a:t>
            </a:r>
            <a:r>
              <a:rPr lang="en-US" sz="2800" b="1" dirty="0"/>
              <a:t> PLATOON READINESS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8000"/>
                </a:solidFill>
              </a:rPr>
              <a:t>GREEN</a:t>
            </a:r>
            <a:r>
              <a:rPr lang="en-US" b="1" dirty="0"/>
              <a:t> = 100%          </a:t>
            </a:r>
            <a:r>
              <a:rPr lang="en-US" b="1" dirty="0">
                <a:solidFill>
                  <a:srgbClr val="FFCC00"/>
                </a:solidFill>
              </a:rPr>
              <a:t>AMBER</a:t>
            </a:r>
            <a:r>
              <a:rPr lang="en-US" b="1" dirty="0"/>
              <a:t> = 75%-99%         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= 0%-74%</a:t>
            </a:r>
          </a:p>
        </p:txBody>
      </p:sp>
      <p:graphicFrame>
        <p:nvGraphicFramePr>
          <p:cNvPr id="8" name="Group 5"/>
          <p:cNvGraphicFramePr>
            <a:graphicFrameLocks noGrp="1"/>
          </p:cNvGraphicFramePr>
          <p:nvPr/>
        </p:nvGraphicFramePr>
        <p:xfrm>
          <a:off x="152400" y="1447800"/>
          <a:ext cx="8839199" cy="4816367"/>
        </p:xfrm>
        <a:graphic>
          <a:graphicData uri="http://schemas.openxmlformats.org/drawingml/2006/table">
            <a:tbl>
              <a:tblPr/>
              <a:tblGrid>
                <a:gridCol w="2209800"/>
                <a:gridCol w="1676400"/>
                <a:gridCol w="837596"/>
                <a:gridCol w="2159828"/>
                <a:gridCol w="1955575"/>
              </a:tblGrid>
              <a:tr h="332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DEPLOY</a:t>
                      </a:r>
                    </a:p>
                  </a:txBody>
                  <a:tcPr marT="0" marB="0" anchor="b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REQUIRED IAW FR REG 350-1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QUAL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 DATE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465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UMO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F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SGT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HAZMAT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2LT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Needs Dates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FIELD SANITATION TEAM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NCO, 1 Soldier)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CPL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UPL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Will complete online class in country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SAFETY OFFICER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SSG or Above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Needs Dates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COMBATIVES LEVEL II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of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62/62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ARMS MAINT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CPL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Needs Dates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MAIL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0%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SFC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Must complete class in country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52400" y="1447800"/>
          <a:ext cx="8872538" cy="5172075"/>
        </p:xfrm>
        <a:graphic>
          <a:graphicData uri="http://schemas.openxmlformats.org/presentationml/2006/ole">
            <p:oleObj spid="_x0000_s634885" name="Worksheet" r:id="rId4" imgW="9629804" imgH="610562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2</a:t>
            </a:r>
            <a:r>
              <a:rPr lang="en-US" sz="2800" b="1" baseline="30000" dirty="0"/>
              <a:t>nd</a:t>
            </a:r>
            <a:r>
              <a:rPr lang="en-US" sz="2800" b="1" dirty="0"/>
              <a:t>  PLATOON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Training Week # 42 (T-1)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(11-17 July 2010)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3838" y="1447800"/>
          <a:ext cx="8691333" cy="4591822"/>
        </p:xfrm>
        <a:graphic>
          <a:graphicData uri="http://schemas.openxmlformats.org/drawingml/2006/table">
            <a:tbl>
              <a:tblPr/>
              <a:tblGrid>
                <a:gridCol w="1195151"/>
                <a:gridCol w="2549193"/>
                <a:gridCol w="2995475"/>
                <a:gridCol w="975757"/>
                <a:gridCol w="975757"/>
              </a:tblGrid>
              <a:tr h="3425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21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Maintenance/ASIP/MBITR/BFT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26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M240B/M249</a:t>
                      </a:r>
                      <a:r>
                        <a:rPr lang="en-US" sz="1200" b="1" baseline="0" dirty="0" smtClean="0"/>
                        <a:t> PMI</a:t>
                      </a:r>
                      <a:endParaRPr lang="en-US" sz="1200" b="1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6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M240B/M249</a:t>
                      </a:r>
                      <a:r>
                        <a:rPr lang="en-US" sz="1200" b="1" baseline="0" dirty="0" smtClean="0"/>
                        <a:t> Range</a:t>
                      </a:r>
                    </a:p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7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7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M240B/M249</a:t>
                      </a:r>
                      <a:r>
                        <a:rPr lang="en-US" sz="1200" b="1" baseline="0" dirty="0" smtClean="0"/>
                        <a:t> Range</a:t>
                      </a:r>
                    </a:p>
                    <a:p>
                      <a:r>
                        <a:rPr lang="en-US" sz="1200" b="1" baseline="0" dirty="0" smtClean="0"/>
                        <a:t>Recovery</a:t>
                      </a:r>
                      <a:endParaRPr lang="en-US" sz="1200" b="1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31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Urban</a:t>
                      </a:r>
                      <a:r>
                        <a:rPr lang="en-US" sz="1200" b="1" baseline="0" dirty="0" smtClean="0"/>
                        <a:t> Movement/Active Shooter [UC1]</a:t>
                      </a:r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en-US" dirty="0" smtClean="0">
                <a:cs typeface="Arial" charset="0"/>
              </a:rPr>
              <a:t>METL</a:t>
            </a:r>
          </a:p>
        </p:txBody>
      </p:sp>
      <p:graphicFrame>
        <p:nvGraphicFramePr>
          <p:cNvPr id="5" name="Group 351"/>
          <p:cNvGraphicFramePr>
            <a:graphicFrameLocks noGrp="1"/>
          </p:cNvGraphicFramePr>
          <p:nvPr/>
        </p:nvGraphicFramePr>
        <p:xfrm>
          <a:off x="152400" y="1447800"/>
          <a:ext cx="8839201" cy="5300472"/>
        </p:xfrm>
        <a:graphic>
          <a:graphicData uri="http://schemas.openxmlformats.org/drawingml/2006/table">
            <a:tbl>
              <a:tblPr/>
              <a:tblGrid>
                <a:gridCol w="3334085"/>
                <a:gridCol w="1473200"/>
                <a:gridCol w="4031916"/>
              </a:tblGrid>
              <a:tr h="234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COMPANY COLLECTIVE TASKS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SUPPORTING COLLECTIVE TASKS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 Unit Deployment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Unit Deployment (19-2-1001)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Platoon Level Unit Deployment (19-3-1001)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 Area Security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Defend a Unit Position (7-3-C212)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 Road Block (19-5-D0115)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Establish a Hasty Checkpoint (19-4-D0105)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an  Ambush (19-4-D0104)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Cordon and Search (07-2-9051)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454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 Host Nation Police Building Operations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Security of Critical Site (19-3-2204)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 a Patrol Base (19-2-4002)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a Security Patrol ((19-2-4101)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 Police Intelligence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Collect Police Intelligence (19-3-5001)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Intelligence Collecting and Reporting (19-3-5201)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Maintain Operations Security (34-3-0003)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29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Conduct Law and Order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Establish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an MP (</a:t>
                      </a: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L&amp;O) Operations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Center</a:t>
                      </a:r>
                      <a:r>
                        <a:rPr lang="en-US" sz="9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(19-2-4002)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Provide Law and Order (L&amp;O) Operations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Support (19-2-4004)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Perform Platoon-Level Law and Order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Operations (19-3-4001)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Conduct Law and Order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Operations (19-6-4001)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Sustainment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Unit Communication (19-2-6011)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Unit Supply Support (10-2-4515)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Food Service Support  (10-2-0056)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 Field Kitchen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Field Maintenance Operations (43-2-4564)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Evacuate Casualties (08-2-0004)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" y="411163"/>
            <a:ext cx="8839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019F05"/>
                </a:solidFill>
              </a:rPr>
              <a:t>977</a:t>
            </a:r>
            <a:r>
              <a:rPr lang="en-US" sz="3200" b="1" baseline="30000" dirty="0">
                <a:solidFill>
                  <a:srgbClr val="019F05"/>
                </a:solidFill>
              </a:rPr>
              <a:t>th</a:t>
            </a:r>
            <a:r>
              <a:rPr lang="en-US" sz="3200" b="1" dirty="0">
                <a:solidFill>
                  <a:srgbClr val="019F05"/>
                </a:solidFill>
              </a:rPr>
              <a:t> Military Police Company</a:t>
            </a:r>
          </a:p>
        </p:txBody>
      </p:sp>
      <p:pic>
        <p:nvPicPr>
          <p:cNvPr id="25603" name="Picture 3" descr="npo00000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11475" y="1981200"/>
            <a:ext cx="3260725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23863" y="1752600"/>
            <a:ext cx="83137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0" b="1" dirty="0"/>
              <a:t>Company </a:t>
            </a:r>
          </a:p>
          <a:p>
            <a:pPr algn="ctr" eaLnBrk="0" hangingPunct="0"/>
            <a:r>
              <a:rPr lang="en-US" sz="8000" b="1" dirty="0"/>
              <a:t>Training Meeting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51625" y="4800600"/>
            <a:ext cx="479951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sz="6600" b="1" dirty="0"/>
              <a:t>Month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  <p:sp>
        <p:nvSpPr>
          <p:cNvPr id="45059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2nd PLATOON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T+8 thru T+5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TRAINING HIGHLIGHTS</a:t>
            </a:r>
          </a:p>
        </p:txBody>
      </p:sp>
      <p:graphicFrame>
        <p:nvGraphicFramePr>
          <p:cNvPr id="7" name="Group 134"/>
          <p:cNvGraphicFramePr>
            <a:graphicFrameLocks noGrp="1"/>
          </p:cNvGraphicFramePr>
          <p:nvPr/>
        </p:nvGraphicFramePr>
        <p:xfrm>
          <a:off x="152400" y="1439863"/>
          <a:ext cx="8839199" cy="4914266"/>
        </p:xfrm>
        <a:graphic>
          <a:graphicData uri="http://schemas.openxmlformats.org/drawingml/2006/table">
            <a:tbl>
              <a:tblPr/>
              <a:tblGrid>
                <a:gridCol w="1174667"/>
                <a:gridCol w="4280110"/>
                <a:gridCol w="2182810"/>
                <a:gridCol w="515813"/>
                <a:gridCol w="685799"/>
              </a:tblGrid>
              <a:tr h="5413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 / RESOURCES NEEDED / DISTRACTIONS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078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T+</a:t>
                      </a:r>
                      <a:r>
                        <a:rPr lang="en-US" sz="1000" b="1" baseline="0" dirty="0" smtClean="0"/>
                        <a:t> 8</a:t>
                      </a:r>
                    </a:p>
                    <a:p>
                      <a:endParaRPr lang="en-US" sz="1000" b="1" baseline="0" dirty="0" smtClean="0"/>
                    </a:p>
                    <a:p>
                      <a:r>
                        <a:rPr lang="en-US" sz="1000" b="1" baseline="0" dirty="0" smtClean="0"/>
                        <a:t>12 SEP- </a:t>
                      </a:r>
                    </a:p>
                    <a:p>
                      <a:r>
                        <a:rPr lang="en-US" sz="1000" b="1" baseline="0" dirty="0" smtClean="0"/>
                        <a:t>18 SEP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baseline="0" dirty="0" smtClean="0"/>
                        <a:t>13-25: DES In Service</a:t>
                      </a:r>
                    </a:p>
                    <a:p>
                      <a:r>
                        <a:rPr lang="en-US" sz="1000" b="1" baseline="0" dirty="0" smtClean="0"/>
                        <a:t>15: Cyclic Inventory</a:t>
                      </a:r>
                    </a:p>
                    <a:p>
                      <a:r>
                        <a:rPr lang="en-US" sz="1000" b="1" baseline="0" dirty="0" smtClean="0"/>
                        <a:t>16: STT</a:t>
                      </a:r>
                    </a:p>
                    <a:p>
                      <a:r>
                        <a:rPr lang="en-US" sz="1000" b="1" baseline="0" dirty="0" smtClean="0"/>
                        <a:t>Opportunity Training- Domestic Disturbance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45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T+</a:t>
                      </a:r>
                      <a:r>
                        <a:rPr lang="en-US" sz="1000" b="1" baseline="0" dirty="0" smtClean="0"/>
                        <a:t> 7</a:t>
                      </a:r>
                    </a:p>
                    <a:p>
                      <a:endParaRPr lang="en-US" sz="1000" b="1" baseline="0" dirty="0" smtClean="0"/>
                    </a:p>
                    <a:p>
                      <a:r>
                        <a:rPr lang="en-US" sz="1000" b="1" baseline="0" dirty="0" smtClean="0"/>
                        <a:t>5 SEP- </a:t>
                      </a:r>
                    </a:p>
                    <a:p>
                      <a:r>
                        <a:rPr lang="en-US" sz="1000" b="1" baseline="0" dirty="0" smtClean="0"/>
                        <a:t>11 SEP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6:</a:t>
                      </a:r>
                      <a:r>
                        <a:rPr lang="en-US" sz="1000" b="1" baseline="0" dirty="0" smtClean="0"/>
                        <a:t> Training Holiday</a:t>
                      </a:r>
                    </a:p>
                    <a:p>
                      <a:r>
                        <a:rPr lang="en-US" sz="1000" b="1" baseline="0" dirty="0" smtClean="0"/>
                        <a:t>9: STT</a:t>
                      </a:r>
                    </a:p>
                    <a:p>
                      <a:r>
                        <a:rPr lang="en-US" sz="1000" b="1" baseline="0" dirty="0" smtClean="0"/>
                        <a:t>Opportunity Training- Local Laws and Regulations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45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T+</a:t>
                      </a:r>
                      <a:r>
                        <a:rPr lang="en-US" sz="1000" b="1" baseline="0" dirty="0" smtClean="0"/>
                        <a:t> 6</a:t>
                      </a:r>
                    </a:p>
                    <a:p>
                      <a:endParaRPr lang="en-US" sz="1000" b="1" baseline="0" dirty="0" smtClean="0"/>
                    </a:p>
                    <a:p>
                      <a:r>
                        <a:rPr lang="en-US" sz="1000" b="1" baseline="0" dirty="0" smtClean="0"/>
                        <a:t>29 AUG- </a:t>
                      </a:r>
                    </a:p>
                    <a:p>
                      <a:r>
                        <a:rPr lang="en-US" sz="1000" b="1" baseline="0" dirty="0" smtClean="0"/>
                        <a:t>4 SEP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30: Resume</a:t>
                      </a:r>
                      <a:r>
                        <a:rPr lang="en-US" sz="1000" b="1" baseline="0" dirty="0" smtClean="0"/>
                        <a:t> Road Commitment (Swings)/</a:t>
                      </a:r>
                      <a:r>
                        <a:rPr lang="en-US" sz="1000" b="1" dirty="0" smtClean="0"/>
                        <a:t>NCOPD</a:t>
                      </a:r>
                    </a:p>
                    <a:p>
                      <a:r>
                        <a:rPr lang="en-US" sz="1000" b="1" dirty="0" smtClean="0"/>
                        <a:t>2:</a:t>
                      </a:r>
                      <a:r>
                        <a:rPr lang="en-US" sz="1000" b="1" baseline="0" dirty="0" smtClean="0"/>
                        <a:t> NCO Induction/POV Safety/BN Run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477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T+</a:t>
                      </a:r>
                      <a:r>
                        <a:rPr lang="en-US" sz="1000" b="1" baseline="0" dirty="0" smtClean="0"/>
                        <a:t> 5</a:t>
                      </a:r>
                    </a:p>
                    <a:p>
                      <a:endParaRPr lang="en-US" sz="1000" b="1" baseline="0" dirty="0" smtClean="0"/>
                    </a:p>
                    <a:p>
                      <a:r>
                        <a:rPr lang="en-US" sz="1000" b="1" baseline="0" dirty="0" smtClean="0"/>
                        <a:t>22 AUG- </a:t>
                      </a:r>
                    </a:p>
                    <a:p>
                      <a:r>
                        <a:rPr lang="en-US" sz="1000" b="1" baseline="0" dirty="0" smtClean="0"/>
                        <a:t>28 AUG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baseline="0" dirty="0" smtClean="0"/>
                        <a:t>16-27: LE Academy</a:t>
                      </a:r>
                    </a:p>
                    <a:p>
                      <a:r>
                        <a:rPr lang="en-US" sz="1000" b="1" baseline="0" dirty="0" smtClean="0"/>
                        <a:t>23-27: LE STX</a:t>
                      </a:r>
                    </a:p>
                    <a:p>
                      <a:r>
                        <a:rPr lang="en-US" sz="1000" b="1" baseline="0" dirty="0" smtClean="0"/>
                        <a:t>25: Promotion Board</a:t>
                      </a:r>
                    </a:p>
                    <a:p>
                      <a:r>
                        <a:rPr lang="en-US" sz="1000" b="1" baseline="0" dirty="0" smtClean="0"/>
                        <a:t>26: NCO/SOM Board/287 M9 range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2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2nd PLATOON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T+4 thru T+1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TRAINING HIGHLIGHTS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33525"/>
          <a:ext cx="8839200" cy="4502149"/>
        </p:xfrm>
        <a:graphic>
          <a:graphicData uri="http://schemas.openxmlformats.org/drawingml/2006/table">
            <a:tbl>
              <a:tblPr/>
              <a:tblGrid>
                <a:gridCol w="1174667"/>
                <a:gridCol w="4280110"/>
                <a:gridCol w="2182810"/>
                <a:gridCol w="639199"/>
                <a:gridCol w="562414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BRIEFING DATES / NOTES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387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T+</a:t>
                      </a:r>
                      <a:r>
                        <a:rPr lang="en-US" sz="1000" b="1" baseline="0" dirty="0" smtClean="0"/>
                        <a:t> 4</a:t>
                      </a:r>
                    </a:p>
                    <a:p>
                      <a:endParaRPr lang="en-US" sz="1000" b="1" baseline="0" dirty="0" smtClean="0"/>
                    </a:p>
                    <a:p>
                      <a:r>
                        <a:rPr lang="en-US" sz="1000" b="1" baseline="0" dirty="0" smtClean="0"/>
                        <a:t>15 AUG- </a:t>
                      </a:r>
                    </a:p>
                    <a:p>
                      <a:r>
                        <a:rPr lang="en-US" sz="1000" b="1" baseline="0" dirty="0" smtClean="0"/>
                        <a:t>21 AUG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6-22:</a:t>
                      </a:r>
                      <a:r>
                        <a:rPr lang="en-US" sz="1000" b="1" baseline="0" dirty="0" smtClean="0"/>
                        <a:t> Block Leave</a:t>
                      </a:r>
                    </a:p>
                    <a:p>
                      <a:r>
                        <a:rPr lang="en-US" sz="1000" b="1" baseline="0" dirty="0" smtClean="0"/>
                        <a:t>16-27: LE Academy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 </a:t>
                      </a:r>
                    </a:p>
                    <a:p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5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T+</a:t>
                      </a:r>
                      <a:r>
                        <a:rPr lang="en-US" sz="1000" b="1" baseline="0" dirty="0" smtClean="0"/>
                        <a:t> 3</a:t>
                      </a:r>
                    </a:p>
                    <a:p>
                      <a:endParaRPr lang="en-US" sz="1000" b="1" baseline="0" dirty="0" smtClean="0"/>
                    </a:p>
                    <a:p>
                      <a:r>
                        <a:rPr lang="en-US" sz="1000" b="1" baseline="0" dirty="0" smtClean="0"/>
                        <a:t>8 AUG- </a:t>
                      </a:r>
                    </a:p>
                    <a:p>
                      <a:r>
                        <a:rPr lang="en-US" sz="1000" b="1" baseline="0" dirty="0" smtClean="0"/>
                        <a:t>14 AUG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6-22: Block Leave</a:t>
                      </a:r>
                    </a:p>
                    <a:p>
                      <a:r>
                        <a:rPr lang="en-US" sz="1000" b="1" dirty="0" smtClean="0"/>
                        <a:t>Blood</a:t>
                      </a:r>
                      <a:r>
                        <a:rPr lang="en-US" sz="1000" b="1" baseline="0" dirty="0" smtClean="0"/>
                        <a:t> Drive</a:t>
                      </a:r>
                      <a:endParaRPr lang="en-US" sz="1000" b="1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 </a:t>
                      </a:r>
                    </a:p>
                    <a:p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367">
                <a:tc rowSpan="2">
                  <a:txBody>
                    <a:bodyPr/>
                    <a:lstStyle/>
                    <a:p>
                      <a:r>
                        <a:rPr lang="en-US" sz="1000" b="1" dirty="0" smtClean="0"/>
                        <a:t>T+</a:t>
                      </a:r>
                      <a:r>
                        <a:rPr lang="en-US" sz="1000" b="1" baseline="0" dirty="0" smtClean="0"/>
                        <a:t> 2</a:t>
                      </a:r>
                    </a:p>
                    <a:p>
                      <a:endParaRPr lang="en-US" sz="1000" b="1" baseline="0" dirty="0" smtClean="0"/>
                    </a:p>
                    <a:p>
                      <a:r>
                        <a:rPr lang="en-US" sz="1000" b="1" baseline="0" dirty="0" smtClean="0"/>
                        <a:t>1 AUG- </a:t>
                      </a:r>
                    </a:p>
                    <a:p>
                      <a:r>
                        <a:rPr lang="en-US" sz="1000" b="1" baseline="0" dirty="0" smtClean="0"/>
                        <a:t>7 AUG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Cyclic Inventories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2: Maintenance/ALL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Weapons/NBC Training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3: Law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of War Classes/LE Layout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4: M9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Range</a:t>
                      </a:r>
                    </a:p>
                    <a:p>
                      <a:r>
                        <a:rPr lang="en-US" sz="1000" b="1" baseline="0" dirty="0" smtClean="0"/>
                        <a:t>5: Newcomer Brief/Pay Day Activities</a:t>
                      </a:r>
                    </a:p>
                    <a:p>
                      <a:r>
                        <a:rPr lang="en-US" sz="1000" b="1" baseline="0" dirty="0" smtClean="0"/>
                        <a:t>6: Training Holiday/Block Leave Begin</a:t>
                      </a:r>
                      <a:endParaRPr lang="en-US" sz="10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 </a:t>
                      </a:r>
                    </a:p>
                    <a:p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87">
                <a:tc row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T+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  <a:p>
                      <a:endParaRPr lang="en-US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25 JUL- </a:t>
                      </a:r>
                    </a:p>
                    <a:p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31 JUL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26: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Maintenance/Facilities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27: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Active Shoot</a:t>
                      </a:r>
                    </a:p>
                    <a:p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28: Retrain Active Shoot/Team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Certs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29: NCO(SGT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Last Name)/SOM (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PFC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Last Name,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PFC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Last Name)/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Team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Certs</a:t>
                      </a:r>
                      <a:endParaRPr lang="en-US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30: Retrain/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OCIE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Layout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</a:t>
                      </a:r>
                      <a:endParaRPr lang="en-US" sz="1000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/>
              <a:t>2nd PLATOON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/>
              <a:t>Training Week # 43 (T)</a:t>
            </a:r>
          </a:p>
          <a:p>
            <a:pPr algn="ctr"/>
            <a:r>
              <a:rPr lang="en-US" sz="2800" b="1">
                <a:solidFill>
                  <a:schemeClr val="tx2"/>
                </a:solidFill>
              </a:rPr>
              <a:t>(18-24 July </a:t>
            </a:r>
            <a:r>
              <a:rPr lang="en-US" sz="2800" b="1"/>
              <a:t>2010</a:t>
            </a:r>
            <a:r>
              <a:rPr lang="en-US" sz="2800" b="1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L: Land		A: Ammo		F: Facility		T: Trainers Certified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1447800"/>
          <a:ext cx="8691333" cy="4591822"/>
        </p:xfrm>
        <a:graphic>
          <a:graphicData uri="http://schemas.openxmlformats.org/drawingml/2006/table">
            <a:tbl>
              <a:tblPr/>
              <a:tblGrid>
                <a:gridCol w="1195151"/>
                <a:gridCol w="2549193"/>
                <a:gridCol w="2995475"/>
                <a:gridCol w="975757"/>
                <a:gridCol w="975757"/>
              </a:tblGrid>
              <a:tr h="3425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21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Maintenance/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CBRNE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Field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Problem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26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Field Problem</a:t>
                      </a:r>
                    </a:p>
                    <a:p>
                      <a:r>
                        <a:rPr lang="en-US" sz="1200" b="1" dirty="0" smtClean="0"/>
                        <a:t>HG</a:t>
                      </a:r>
                      <a:r>
                        <a:rPr lang="en-US" sz="1200" b="1" baseline="0" dirty="0" smtClean="0"/>
                        <a:t> PMI</a:t>
                      </a:r>
                      <a:endParaRPr lang="en-US" sz="1200" b="1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6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Field</a:t>
                      </a:r>
                      <a:r>
                        <a:rPr lang="en-US" sz="1200" b="1" baseline="0" dirty="0" smtClean="0"/>
                        <a:t> Problem</a:t>
                      </a:r>
                    </a:p>
                    <a:p>
                      <a:r>
                        <a:rPr lang="en-US" sz="1200" b="1" baseline="0" dirty="0" smtClean="0"/>
                        <a:t>HG Range</a:t>
                      </a:r>
                    </a:p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76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7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Field Problem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31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Jul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Recovery</a:t>
                      </a:r>
                      <a:endParaRPr lang="en-US" sz="1200" b="1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95600" y="406400"/>
            <a:ext cx="3729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2</a:t>
            </a:r>
            <a:r>
              <a:rPr lang="en-US" sz="2800" b="1" baseline="30000"/>
              <a:t>ND</a:t>
            </a:r>
            <a:r>
              <a:rPr lang="en-US" sz="2800" b="1"/>
              <a:t> PLT APFT STATS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52400" y="1449388"/>
          <a:ext cx="8839200" cy="5256212"/>
        </p:xfrm>
        <a:graphic>
          <a:graphicData uri="http://schemas.openxmlformats.org/presentationml/2006/ole">
            <p:oleObj spid="_x0000_s8209" name="Worksheet" r:id="rId4" imgW="7181951" imgH="425774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2400" y="1524000"/>
          <a:ext cx="8839200" cy="5070475"/>
        </p:xfrm>
        <a:graphic>
          <a:graphicData uri="http://schemas.openxmlformats.org/presentationml/2006/ole">
            <p:oleObj spid="_x0000_s9233" name="Worksheet" r:id="rId4" imgW="9048780" imgH="4962615" progId="Excel.Sheet.8">
              <p:embed/>
            </p:oleObj>
          </a:graphicData>
        </a:graphic>
      </p:graphicFrame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2</a:t>
            </a:r>
            <a:r>
              <a:rPr lang="en-US" sz="2800" b="1" baseline="30000"/>
              <a:t>ND</a:t>
            </a:r>
            <a:r>
              <a:rPr lang="en-US" sz="2800" b="1"/>
              <a:t> WEAPON SYSTEM QUALIFICATIONS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8000"/>
                </a:solidFill>
              </a:rPr>
              <a:t>GREEN</a:t>
            </a:r>
            <a:r>
              <a:rPr lang="en-US" b="1"/>
              <a:t> = 100%          </a:t>
            </a:r>
            <a:r>
              <a:rPr lang="en-US" b="1">
                <a:solidFill>
                  <a:srgbClr val="FFCC00"/>
                </a:solidFill>
              </a:rPr>
              <a:t>AMBER</a:t>
            </a:r>
            <a:r>
              <a:rPr lang="en-US" b="1"/>
              <a:t> = 75%-99%          </a:t>
            </a:r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= 0%-74%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0" y="381000"/>
            <a:ext cx="4948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2</a:t>
            </a:r>
            <a:r>
              <a:rPr lang="en-US" sz="2800" b="1" baseline="30000"/>
              <a:t>ND</a:t>
            </a:r>
            <a:r>
              <a:rPr lang="en-US" sz="2800" b="1"/>
              <a:t> MANDATORY TRAINING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52400" y="1447800"/>
          <a:ext cx="8826500" cy="4803775"/>
        </p:xfrm>
        <a:graphic>
          <a:graphicData uri="http://schemas.openxmlformats.org/presentationml/2006/ole">
            <p:oleObj spid="_x0000_s10257" name="Worksheet" r:id="rId4" imgW="6838849" imgH="423855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96913" y="33178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3200" b="1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/>
              <a:t>2</a:t>
            </a:r>
            <a:r>
              <a:rPr lang="en-US" sz="2800" b="1" baseline="30000"/>
              <a:t>ND</a:t>
            </a:r>
            <a:r>
              <a:rPr lang="en-US" sz="2800" b="1"/>
              <a:t> UNIT READINESS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8000"/>
                </a:solidFill>
              </a:rPr>
              <a:t>GREEN</a:t>
            </a:r>
            <a:r>
              <a:rPr lang="en-US" b="1"/>
              <a:t> = 100%          </a:t>
            </a:r>
            <a:r>
              <a:rPr lang="en-US" b="1">
                <a:solidFill>
                  <a:srgbClr val="FFCC00"/>
                </a:solidFill>
              </a:rPr>
              <a:t>AMBER</a:t>
            </a:r>
            <a:r>
              <a:rPr lang="en-US" b="1"/>
              <a:t> = 75%-99%          </a:t>
            </a:r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= 0%-74%</a:t>
            </a:r>
          </a:p>
        </p:txBody>
      </p:sp>
      <p:graphicFrame>
        <p:nvGraphicFramePr>
          <p:cNvPr id="8" name="Group 5"/>
          <p:cNvGraphicFramePr>
            <a:graphicFrameLocks noGrp="1"/>
          </p:cNvGraphicFramePr>
          <p:nvPr/>
        </p:nvGraphicFramePr>
        <p:xfrm>
          <a:off x="152400" y="1447800"/>
          <a:ext cx="8839199" cy="4880063"/>
        </p:xfrm>
        <a:graphic>
          <a:graphicData uri="http://schemas.openxmlformats.org/drawingml/2006/table">
            <a:tbl>
              <a:tblPr/>
              <a:tblGrid>
                <a:gridCol w="2408122"/>
                <a:gridCol w="1486624"/>
                <a:gridCol w="829050"/>
                <a:gridCol w="2159828"/>
                <a:gridCol w="1955575"/>
              </a:tblGrid>
              <a:tr h="2949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DEPLOY</a:t>
                      </a:r>
                    </a:p>
                  </a:txBody>
                  <a:tcPr marT="0" marB="0" anchor="b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REQUIRED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IAW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350-1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QUAL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 DATE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RSO/OIC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2LT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SFC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ASIST GATEKEEPER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NCO, 4 SOLDIER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1/4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SFC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CPL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CPL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HIDES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NCO, 3 SOLDIER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5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TIGR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 SQUAD LDRS 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SFC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AMMO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NCO, 1 SOLDIER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2/0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CPL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FIELD SANITATION TEAM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NCO, 1 SOLDIER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0/2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UPL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COMBATIVES LEVEL I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4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COMBATIVES LEVEL II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8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CLS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 OF PLATOON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67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 ARMS MAINT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PLATOON</a:t>
            </a:r>
            <a:endParaRPr lang="en-US" sz="2800" b="1" dirty="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Training Week # 16 (T-1)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(10 Jan – 14 Jan </a:t>
            </a:r>
            <a:r>
              <a:rPr lang="en-US" sz="2800" b="1" dirty="0" smtClean="0"/>
              <a:t>2011</a:t>
            </a:r>
            <a:r>
              <a:rPr lang="en-US" sz="2800" b="1" dirty="0" smtClean="0">
                <a:solidFill>
                  <a:schemeClr val="tx2"/>
                </a:solidFill>
              </a:rPr>
              <a:t>) 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496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538528"/>
              </p:ext>
            </p:extLst>
          </p:nvPr>
        </p:nvGraphicFramePr>
        <p:xfrm>
          <a:off x="152400" y="1447800"/>
          <a:ext cx="8843734" cy="4588483"/>
        </p:xfrm>
        <a:graphic>
          <a:graphicData uri="http://schemas.openxmlformats.org/drawingml/2006/table">
            <a:tbl>
              <a:tblPr/>
              <a:tblGrid>
                <a:gridCol w="1216108"/>
                <a:gridCol w="2746292"/>
                <a:gridCol w="2895600"/>
                <a:gridCol w="992867"/>
                <a:gridCol w="992867"/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3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 Maintenance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/L &amp; O Academy /BN DRVS TRNG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Soldiers attending schools / Cold Weather / Red Status Roads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82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 &amp; O Academy / FRG  / BN DRVS TRNG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Roads on Red Status / Cold Weather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2539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M9 / M4 PMI Train the Trainers / L &amp; O Academy / BN DRVS TRNG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Marksmanship / L &amp; O Academy / BN DRVS TRNG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 Holiday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487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en-US" smtClean="0">
                <a:cs typeface="Arial" charset="0"/>
              </a:rPr>
              <a:t>METL</a:t>
            </a:r>
          </a:p>
        </p:txBody>
      </p:sp>
      <p:graphicFrame>
        <p:nvGraphicFramePr>
          <p:cNvPr id="5" name="Group 351"/>
          <p:cNvGraphicFramePr>
            <a:graphicFrameLocks noGrp="1"/>
          </p:cNvGraphicFramePr>
          <p:nvPr/>
        </p:nvGraphicFramePr>
        <p:xfrm>
          <a:off x="114300" y="1447800"/>
          <a:ext cx="8877301" cy="5300472"/>
        </p:xfrm>
        <a:graphic>
          <a:graphicData uri="http://schemas.openxmlformats.org/drawingml/2006/table">
            <a:tbl>
              <a:tblPr/>
              <a:tblGrid>
                <a:gridCol w="3348456"/>
                <a:gridCol w="1479550"/>
                <a:gridCol w="4049295"/>
              </a:tblGrid>
              <a:tr h="238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COMPANY COLLECTIVE TASKS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SUPPORTING COLLECTIVE TASKS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 Unit Deployment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Unit Deployment (19-2-1001)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Platoon Level Unit Deployment (19-3-1001)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 Area Security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Defend a Unit Position (7-3-C212)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 Road Block (19-5-D0115)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Establish a Hasty Checkpoint (19-4-D0105)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an  Ambush (19-4-D0104)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Cordon and Search (07-2-9051)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924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 Host Nation Police Building Operations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Security of Critical Site (19-3-2204)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 a Patrol Base (19-2-4002)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a Security Patrol ((19-2-4101)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 Police Intelligence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Collect Police Intelligence (19-3-5001)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Conduct Intelligence Collecting and Reporting (19-3-5201)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Maintain Operations Security (34-3-0003)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Conduct Law and Order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Establish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an MP (</a:t>
                      </a: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L&amp;O) Operations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Center</a:t>
                      </a:r>
                      <a:r>
                        <a:rPr lang="en-US" sz="9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(19-2-4002)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Provide Law and Order (L&amp;O) Operations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Support (19-2-4004)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Perform Platoon-Level Law and Order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Operations (19-3-4001)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Times New Roman"/>
                        </a:rPr>
                        <a:t>Conduct Law and Order </a:t>
                      </a:r>
                      <a:r>
                        <a:rPr lang="en-US" sz="900" dirty="0" smtClean="0">
                          <a:latin typeface="Arial"/>
                          <a:ea typeface="Times New Roman"/>
                          <a:cs typeface="Times New Roman"/>
                        </a:rPr>
                        <a:t>Operations (19-6-4001)</a:t>
                      </a: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Sustainment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Unit Communication (19-2-6011)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Unit Supply Support (10-2-4515)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Food Service Support  (10-2-0056)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 Field Kitchen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Field Maintenance Operations (43-2-4564)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Evacuate Casualties (08-2-0004)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9"/>
          <p:cNvSpPr>
            <a:spLocks noChangeArrowheads="1"/>
          </p:cNvSpPr>
          <p:nvPr/>
        </p:nvSpPr>
        <p:spPr bwMode="auto">
          <a:xfrm>
            <a:off x="1600200" y="19685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PLATOON</a:t>
            </a:r>
            <a:endParaRPr lang="en-US" sz="2800" b="1" dirty="0"/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T+8 thru T+5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TRAINING HIGHLIGHTS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L: Land		A: Ammo		F: Facility		T: Trainers Certified</a:t>
            </a:r>
          </a:p>
        </p:txBody>
      </p:sp>
      <p:graphicFrame>
        <p:nvGraphicFramePr>
          <p:cNvPr id="3597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126462"/>
              </p:ext>
            </p:extLst>
          </p:nvPr>
        </p:nvGraphicFramePr>
        <p:xfrm>
          <a:off x="114300" y="1371600"/>
          <a:ext cx="8839200" cy="5178425"/>
        </p:xfrm>
        <a:graphic>
          <a:graphicData uri="http://schemas.openxmlformats.org/drawingml/2006/table">
            <a:tbl>
              <a:tblPr/>
              <a:tblGrid>
                <a:gridCol w="1066801"/>
                <a:gridCol w="4339993"/>
                <a:gridCol w="2163606"/>
                <a:gridCol w="711334"/>
                <a:gridCol w="557466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 / RESOURCES NEEDED / DISTRACTIONS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MAR-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MAR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14: Command Maintenance /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10 % Inv / Tentative Company Move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15: Sworn Statement class / Tentative Company Move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16: CVB / 1408 Procedures / Tentative Company Move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 Patrol Vehicle PMCS/ MIC SYNC / Set  Internal and External Camera / Enter Radio Net / DUI Procedures / Tentative Company Move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 DES SOP’s / Tentative Company Move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 MAR-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07: Command Maintenance / Weapons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08: Search an Individual / Initiate a Chain of Custody / FRG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09: Protect a Crime Scene / Conduct Interviews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 Conduct a Money Escort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 TA -50 Lay Out / BN NCOPD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FEB-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05 MAR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28: Command Maintenance / Facilities / Work Orders / 10% INV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01: Range M9Techniques/ SUTD Prep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04: BN Run / Payday Activities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FEB-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21: Training Holiday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22: Command Maintenance / CBRN / Range Prep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23: M9 Range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24: M4 Range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2</a:t>
                      </a:r>
                      <a:r>
                        <a:rPr kumimoji="0" lang="en-US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PLT Award Ceremony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19F05"/>
                </a:solidFill>
              </a:rPr>
              <a:t>DUE OUTS</a:t>
            </a:r>
            <a:endParaRPr lang="en-US" sz="3200" dirty="0">
              <a:solidFill>
                <a:srgbClr val="019F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PLATOON</a:t>
            </a:r>
            <a:endParaRPr lang="en-US" sz="2800" b="1" dirty="0"/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T+4 thru T+1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TRAINING HIGHLIGHTS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  <p:graphicFrame>
        <p:nvGraphicFramePr>
          <p:cNvPr id="3597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0700818"/>
              </p:ext>
            </p:extLst>
          </p:nvPr>
        </p:nvGraphicFramePr>
        <p:xfrm>
          <a:off x="228600" y="1447801"/>
          <a:ext cx="8686799" cy="4556759"/>
        </p:xfrm>
        <a:graphic>
          <a:graphicData uri="http://schemas.openxmlformats.org/drawingml/2006/table">
            <a:tbl>
              <a:tblPr/>
              <a:tblGrid>
                <a:gridCol w="1154413"/>
                <a:gridCol w="4206315"/>
                <a:gridCol w="2145176"/>
                <a:gridCol w="628178"/>
                <a:gridCol w="552717"/>
              </a:tblGrid>
              <a:tr h="2240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BRIEFING DATES / NOTES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12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14: Command Maintenance /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15: PMI, EST, WST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16:  PMI, EST, WST / BN New Comers Brief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17:  BN Sports Day / Basketball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18: Training Holiday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12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 FEB-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7: Command Maintenance / MSN Prep and CLS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8:  MSN Prep and CLS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9:  MSN Prep and CLS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10: MSN Prep and CLS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11: MSN Prep and CLS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3612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JAN-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05 FEB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31: OPMG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Cert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1: OPMG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Cert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2: OPMG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Cert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3: OPMG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Cert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4: OPMG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Trng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Cert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1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3612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+ 1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 JAN-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24: Leader Planning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25: Leader Planning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26: Leader Planning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27: Leader Planning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28: Leader Planning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S3: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Notes: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785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PLATOON</a:t>
            </a:r>
            <a:endParaRPr lang="en-US" sz="2800" b="1" dirty="0"/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/>
              <a:t>Training Week # 16 (T)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(17 Jan – 21 Jan </a:t>
            </a:r>
            <a:r>
              <a:rPr lang="en-US" sz="2800" b="1" dirty="0" smtClean="0"/>
              <a:t>2011</a:t>
            </a:r>
            <a:r>
              <a:rPr lang="en-US" sz="2800" b="1" dirty="0" smtClean="0">
                <a:solidFill>
                  <a:schemeClr val="tx2"/>
                </a:solidFill>
              </a:rPr>
              <a:t>) 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496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538528"/>
              </p:ext>
            </p:extLst>
          </p:nvPr>
        </p:nvGraphicFramePr>
        <p:xfrm>
          <a:off x="152400" y="1447800"/>
          <a:ext cx="8843734" cy="4588483"/>
        </p:xfrm>
        <a:graphic>
          <a:graphicData uri="http://schemas.openxmlformats.org/drawingml/2006/table">
            <a:tbl>
              <a:tblPr/>
              <a:tblGrid>
                <a:gridCol w="1216108"/>
                <a:gridCol w="2746292"/>
                <a:gridCol w="2895600"/>
                <a:gridCol w="992867"/>
                <a:gridCol w="992867"/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KEY 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3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 Holiday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82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 Maintenance/ Weapons/ DRVS TRNG Road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2539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DRVS TRNG Road / Night Driving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to operate, Employ and Maintain an </a:t>
                      </a:r>
                      <a:r>
                        <a:rPr lang="en-US" sz="11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/PSN-13A: INSSPC Hawley / DRVS TRNG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DRVS TRNG Road /BN Run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487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52400" y="1597025"/>
          <a:ext cx="8839200" cy="5260975"/>
        </p:xfrm>
        <a:graphic>
          <a:graphicData uri="http://schemas.openxmlformats.org/presentationml/2006/ole">
            <p:oleObj spid="_x0000_s601093" name="Worksheet" r:id="rId4" imgW="7572420" imgH="4257675" progId="Excel.Sheet.8">
              <p:embed/>
            </p:oleObj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0" y="406400"/>
            <a:ext cx="3729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3</a:t>
            </a:r>
            <a:r>
              <a:rPr lang="en-US" sz="2800" b="1" baseline="30000"/>
              <a:t>RD</a:t>
            </a:r>
            <a:r>
              <a:rPr lang="en-US" sz="2800" b="1"/>
              <a:t> PLT APFT STATS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52400" y="1524000"/>
          <a:ext cx="8839200" cy="5070475"/>
        </p:xfrm>
        <a:graphic>
          <a:graphicData uri="http://schemas.openxmlformats.org/presentationml/2006/ole">
            <p:oleObj spid="_x0000_s602117" name="Worksheet" r:id="rId4" imgW="9048780" imgH="4962615" progId="Excel.Sheet.8">
              <p:embed/>
            </p:oleObj>
          </a:graphicData>
        </a:graphic>
      </p:graphicFrame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3</a:t>
            </a:r>
            <a:r>
              <a:rPr lang="en-US" sz="2800" b="1" baseline="30000"/>
              <a:t>RD</a:t>
            </a:r>
            <a:r>
              <a:rPr lang="en-US" sz="2800" b="1"/>
              <a:t> WEAPON SYSTEM QUALIFICATIONS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8000"/>
                </a:solidFill>
              </a:rPr>
              <a:t>GREEN</a:t>
            </a:r>
            <a:r>
              <a:rPr lang="en-US" b="1"/>
              <a:t> = 100%          </a:t>
            </a:r>
            <a:r>
              <a:rPr lang="en-US" b="1">
                <a:solidFill>
                  <a:srgbClr val="FFCC00"/>
                </a:solidFill>
              </a:rPr>
              <a:t>AMBER</a:t>
            </a:r>
            <a:r>
              <a:rPr lang="en-US" b="1"/>
              <a:t> = 75%-99%          </a:t>
            </a:r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= 0%-74%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0" y="381000"/>
            <a:ext cx="506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3</a:t>
            </a:r>
            <a:r>
              <a:rPr lang="en-US" sz="2800" b="1" baseline="30000"/>
              <a:t>rd</a:t>
            </a:r>
            <a:r>
              <a:rPr lang="en-US" sz="2800" b="1"/>
              <a:t>  MANDATORY TRAINING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152400" y="1447800"/>
          <a:ext cx="8851900" cy="4879975"/>
        </p:xfrm>
        <a:graphic>
          <a:graphicData uri="http://schemas.openxmlformats.org/presentationml/2006/ole">
            <p:oleObj spid="_x0000_s603141" name="Worksheet" r:id="rId4" imgW="6838849" imgH="423855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96913" y="33178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3200" b="1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 PLATOON </a:t>
            </a:r>
            <a:r>
              <a:rPr lang="en-US" sz="2800" b="1" dirty="0"/>
              <a:t>READINESS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8000"/>
                </a:solidFill>
              </a:rPr>
              <a:t>GREEN</a:t>
            </a:r>
            <a:r>
              <a:rPr lang="en-US" b="1"/>
              <a:t> = 100%          </a:t>
            </a:r>
            <a:r>
              <a:rPr lang="en-US" b="1">
                <a:solidFill>
                  <a:srgbClr val="FFCC00"/>
                </a:solidFill>
              </a:rPr>
              <a:t>AMBER</a:t>
            </a:r>
            <a:r>
              <a:rPr lang="en-US" b="1"/>
              <a:t> = 75%-99%          </a:t>
            </a:r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= 0%-74%</a:t>
            </a:r>
          </a:p>
        </p:txBody>
      </p:sp>
      <p:graphicFrame>
        <p:nvGraphicFramePr>
          <p:cNvPr id="8" name="Group 5"/>
          <p:cNvGraphicFramePr>
            <a:graphicFrameLocks noGrp="1"/>
          </p:cNvGraphicFramePr>
          <p:nvPr/>
        </p:nvGraphicFramePr>
        <p:xfrm>
          <a:off x="152400" y="1447800"/>
          <a:ext cx="8839199" cy="4800599"/>
        </p:xfrm>
        <a:graphic>
          <a:graphicData uri="http://schemas.openxmlformats.org/drawingml/2006/table">
            <a:tbl>
              <a:tblPr/>
              <a:tblGrid>
                <a:gridCol w="2209800"/>
                <a:gridCol w="1676400"/>
                <a:gridCol w="838200"/>
                <a:gridCol w="2159224"/>
                <a:gridCol w="1955575"/>
              </a:tblGrid>
              <a:tr h="332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DEPLOY</a:t>
                      </a:r>
                    </a:p>
                  </a:txBody>
                  <a:tcPr marT="0" marB="0" anchor="b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REQUIRED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IAW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350-1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QUAL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 DATE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465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UMO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HAZMAT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 NOV 10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FIELD SANITATION TEAM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NCO, 1 Soldier)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UPL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SAFETY OFFICER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SSG or Above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COMBATIVES LEVEL II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9F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PV2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of Company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ARMS MAINT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MAIL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1"/>
          <p:cNvSpPr>
            <a:spLocks noChangeArrowheads="1"/>
          </p:cNvSpPr>
          <p:nvPr/>
        </p:nvSpPr>
        <p:spPr bwMode="auto">
          <a:xfrm>
            <a:off x="4572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/>
              <a:t>HQ / 1-3</a:t>
            </a:r>
            <a:r>
              <a:rPr lang="en-US" sz="2800" b="1" baseline="30000"/>
              <a:t>rd</a:t>
            </a:r>
            <a:r>
              <a:rPr lang="en-US" sz="2800" b="1"/>
              <a:t> PLTs</a:t>
            </a:r>
          </a:p>
          <a:p>
            <a:pPr algn="ctr"/>
            <a:r>
              <a:rPr lang="en-US" sz="2800" b="1"/>
              <a:t>STT </a:t>
            </a:r>
            <a:r>
              <a:rPr lang="en-US" sz="2800" b="1">
                <a:solidFill>
                  <a:schemeClr val="tx2"/>
                </a:solidFill>
              </a:rPr>
              <a:t>HIGHLIGHTS</a:t>
            </a:r>
          </a:p>
        </p:txBody>
      </p:sp>
      <p:sp>
        <p:nvSpPr>
          <p:cNvPr id="55299" name="Line 19"/>
          <p:cNvSpPr>
            <a:spLocks noChangeShapeType="1"/>
          </p:cNvSpPr>
          <p:nvPr/>
        </p:nvSpPr>
        <p:spPr bwMode="auto">
          <a:xfrm flipV="1">
            <a:off x="1600200" y="1752600"/>
            <a:ext cx="502920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0" name="Text Box 17"/>
          <p:cNvSpPr txBox="1">
            <a:spLocks noChangeArrowheads="1"/>
          </p:cNvSpPr>
          <p:nvPr/>
        </p:nvSpPr>
        <p:spPr bwMode="auto">
          <a:xfrm>
            <a:off x="457200" y="1524000"/>
            <a:ext cx="960438" cy="246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MOS Specific</a:t>
            </a:r>
          </a:p>
        </p:txBody>
      </p:sp>
      <p:sp>
        <p:nvSpPr>
          <p:cNvPr id="55301" name="Text Box 18"/>
          <p:cNvSpPr txBox="1">
            <a:spLocks noChangeArrowheads="1"/>
          </p:cNvSpPr>
          <p:nvPr/>
        </p:nvSpPr>
        <p:spPr bwMode="auto">
          <a:xfrm>
            <a:off x="457200" y="2209800"/>
            <a:ext cx="1025525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Battle Focused</a:t>
            </a:r>
          </a:p>
        </p:txBody>
      </p:sp>
      <p:sp>
        <p:nvSpPr>
          <p:cNvPr id="55302" name="Text Box 19"/>
          <p:cNvSpPr txBox="1">
            <a:spLocks noChangeArrowheads="1"/>
          </p:cNvSpPr>
          <p:nvPr/>
        </p:nvSpPr>
        <p:spPr bwMode="auto">
          <a:xfrm>
            <a:off x="457200" y="2667000"/>
            <a:ext cx="1131888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BN Consolidated</a:t>
            </a:r>
          </a:p>
        </p:txBody>
      </p:sp>
      <p:sp>
        <p:nvSpPr>
          <p:cNvPr id="55303" name="AutoShape 20"/>
          <p:cNvSpPr>
            <a:spLocks noChangeArrowheads="1"/>
          </p:cNvSpPr>
          <p:nvPr/>
        </p:nvSpPr>
        <p:spPr bwMode="auto">
          <a:xfrm>
            <a:off x="152400" y="1524000"/>
            <a:ext cx="228600" cy="244475"/>
          </a:xfrm>
          <a:prstGeom prst="diamond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Rectangle 21"/>
          <p:cNvSpPr>
            <a:spLocks noChangeArrowheads="1"/>
          </p:cNvSpPr>
          <p:nvPr/>
        </p:nvSpPr>
        <p:spPr bwMode="auto">
          <a:xfrm>
            <a:off x="152400" y="2667000"/>
            <a:ext cx="228600" cy="228600"/>
          </a:xfrm>
          <a:prstGeom prst="rect">
            <a:avLst/>
          </a:prstGeom>
          <a:solidFill>
            <a:srgbClr val="B9030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AutoShape 22"/>
          <p:cNvSpPr>
            <a:spLocks noChangeArrowheads="1"/>
          </p:cNvSpPr>
          <p:nvPr/>
        </p:nvSpPr>
        <p:spPr bwMode="auto">
          <a:xfrm>
            <a:off x="152400" y="2286000"/>
            <a:ext cx="228600" cy="152400"/>
          </a:xfrm>
          <a:prstGeom prst="triangle">
            <a:avLst>
              <a:gd name="adj" fmla="val 50000"/>
            </a:avLst>
          </a:prstGeom>
          <a:solidFill>
            <a:srgbClr val="33CC3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AutoShape 23"/>
          <p:cNvSpPr>
            <a:spLocks noChangeArrowheads="1"/>
          </p:cNvSpPr>
          <p:nvPr/>
        </p:nvSpPr>
        <p:spPr bwMode="auto">
          <a:xfrm>
            <a:off x="152400" y="3124200"/>
            <a:ext cx="241300" cy="288925"/>
          </a:xfrm>
          <a:prstGeom prst="star8">
            <a:avLst>
              <a:gd name="adj" fmla="val 38250"/>
            </a:avLst>
          </a:prstGeom>
          <a:solidFill>
            <a:srgbClr val="B90303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Text Box 24"/>
          <p:cNvSpPr txBox="1">
            <a:spLocks noChangeArrowheads="1"/>
          </p:cNvSpPr>
          <p:nvPr/>
        </p:nvSpPr>
        <p:spPr bwMode="auto">
          <a:xfrm>
            <a:off x="457200" y="3124200"/>
            <a:ext cx="1209675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Culminating Event</a:t>
            </a:r>
          </a:p>
        </p:txBody>
      </p:sp>
      <p:sp>
        <p:nvSpPr>
          <p:cNvPr id="55308" name="AutoShape 15"/>
          <p:cNvSpPr>
            <a:spLocks noChangeArrowheads="1"/>
          </p:cNvSpPr>
          <p:nvPr/>
        </p:nvSpPr>
        <p:spPr bwMode="auto">
          <a:xfrm>
            <a:off x="152400" y="1905000"/>
            <a:ext cx="2286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latin typeface="Arial Unicode MS" pitchFamily="34" charset="-128"/>
            </a:endParaRPr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457200" y="1905000"/>
            <a:ext cx="423863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>
                <a:latin typeface="Arial Unicode MS" pitchFamily="34" charset="-128"/>
              </a:rPr>
              <a:t>STT</a:t>
            </a:r>
          </a:p>
        </p:txBody>
      </p:sp>
      <p:sp>
        <p:nvSpPr>
          <p:cNvPr id="55310" name="AutoShape 15"/>
          <p:cNvSpPr>
            <a:spLocks noChangeArrowheads="1"/>
          </p:cNvSpPr>
          <p:nvPr/>
        </p:nvSpPr>
        <p:spPr bwMode="auto">
          <a:xfrm>
            <a:off x="152400" y="1905000"/>
            <a:ext cx="2286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latin typeface="Arial Unicode MS" pitchFamily="34" charset="-12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00025" y="1676401"/>
            <a:ext cx="8382000" cy="4876800"/>
            <a:chOff x="763413" y="1878228"/>
            <a:chExt cx="7513034" cy="4115917"/>
          </a:xfrm>
        </p:grpSpPr>
        <p:grpSp>
          <p:nvGrpSpPr>
            <p:cNvPr id="60" name="Group 68"/>
            <p:cNvGrpSpPr/>
            <p:nvPr/>
          </p:nvGrpSpPr>
          <p:grpSpPr>
            <a:xfrm>
              <a:off x="763413" y="2336086"/>
              <a:ext cx="7513034" cy="3658059"/>
              <a:chOff x="763413" y="2336086"/>
              <a:chExt cx="7513034" cy="3658059"/>
            </a:xfrm>
          </p:grpSpPr>
          <p:grpSp>
            <p:nvGrpSpPr>
              <p:cNvPr id="98" name="Group 61"/>
              <p:cNvGrpSpPr/>
              <p:nvPr/>
            </p:nvGrpSpPr>
            <p:grpSpPr>
              <a:xfrm>
                <a:off x="763413" y="2690773"/>
                <a:ext cx="7513034" cy="3303372"/>
                <a:chOff x="1497512" y="2080845"/>
                <a:chExt cx="7513034" cy="3303372"/>
              </a:xfrm>
            </p:grpSpPr>
            <p:grpSp>
              <p:nvGrpSpPr>
                <p:cNvPr id="101" name="Group 54"/>
                <p:cNvGrpSpPr/>
                <p:nvPr/>
              </p:nvGrpSpPr>
              <p:grpSpPr>
                <a:xfrm>
                  <a:off x="1497512" y="2509085"/>
                  <a:ext cx="6198688" cy="2875132"/>
                  <a:chOff x="2077947" y="1899485"/>
                  <a:chExt cx="6198688" cy="2875132"/>
                </a:xfrm>
              </p:grpSpPr>
              <p:grpSp>
                <p:nvGrpSpPr>
                  <p:cNvPr id="105" name="Group 53"/>
                  <p:cNvGrpSpPr/>
                  <p:nvPr/>
                </p:nvGrpSpPr>
                <p:grpSpPr>
                  <a:xfrm>
                    <a:off x="2077947" y="2286000"/>
                    <a:ext cx="6154859" cy="2488617"/>
                    <a:chOff x="2531941" y="1905000"/>
                    <a:chExt cx="6154859" cy="2488617"/>
                  </a:xfrm>
                </p:grpSpPr>
                <p:grpSp>
                  <p:nvGrpSpPr>
                    <p:cNvPr id="109" name="Group 60"/>
                    <p:cNvGrpSpPr/>
                    <p:nvPr/>
                  </p:nvGrpSpPr>
                  <p:grpSpPr>
                    <a:xfrm>
                      <a:off x="2531941" y="2286000"/>
                      <a:ext cx="6014088" cy="2107617"/>
                      <a:chOff x="2977512" y="1905000"/>
                      <a:chExt cx="6014088" cy="2107617"/>
                    </a:xfrm>
                  </p:grpSpPr>
                  <p:grpSp>
                    <p:nvGrpSpPr>
                      <p:cNvPr id="113" name="Group 61"/>
                      <p:cNvGrpSpPr/>
                      <p:nvPr/>
                    </p:nvGrpSpPr>
                    <p:grpSpPr>
                      <a:xfrm>
                        <a:off x="2977512" y="2362200"/>
                        <a:ext cx="6014088" cy="1650417"/>
                        <a:chOff x="3358512" y="1828472"/>
                        <a:chExt cx="6014088" cy="1650417"/>
                      </a:xfrm>
                    </p:grpSpPr>
                    <p:grpSp>
                      <p:nvGrpSpPr>
                        <p:cNvPr id="117" name="Group 56"/>
                        <p:cNvGrpSpPr/>
                        <p:nvPr/>
                      </p:nvGrpSpPr>
                      <p:grpSpPr>
                        <a:xfrm>
                          <a:off x="3358512" y="1828472"/>
                          <a:ext cx="5785488" cy="1650417"/>
                          <a:chOff x="3456359" y="1828472"/>
                          <a:chExt cx="5785488" cy="1650417"/>
                        </a:xfrm>
                      </p:grpSpPr>
                      <p:grpSp>
                        <p:nvGrpSpPr>
                          <p:cNvPr id="119" name="Group 71"/>
                          <p:cNvGrpSpPr/>
                          <p:nvPr/>
                        </p:nvGrpSpPr>
                        <p:grpSpPr>
                          <a:xfrm>
                            <a:off x="3456359" y="2361872"/>
                            <a:ext cx="5785488" cy="1117017"/>
                            <a:chOff x="4252027" y="1599872"/>
                            <a:chExt cx="5785488" cy="1117017"/>
                          </a:xfrm>
                        </p:grpSpPr>
                        <p:grpSp>
                          <p:nvGrpSpPr>
                            <p:cNvPr id="123" name="Group 58"/>
                            <p:cNvGrpSpPr/>
                            <p:nvPr/>
                          </p:nvGrpSpPr>
                          <p:grpSpPr>
                            <a:xfrm>
                              <a:off x="4252027" y="2133272"/>
                              <a:ext cx="5785488" cy="583617"/>
                              <a:chOff x="4470609" y="1980872"/>
                              <a:chExt cx="5785488" cy="583617"/>
                            </a:xfrm>
                          </p:grpSpPr>
                          <p:sp>
                            <p:nvSpPr>
                              <p:cNvPr id="127" name="TextBox 4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437423" y="2133602"/>
                                <a:ext cx="3818674" cy="43088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en-US" sz="1100" b="1" dirty="0" smtClean="0"/>
                                  <a:t>Prepare/Operate Assigned Communication Device for </a:t>
                                </a:r>
                              </a:p>
                              <a:p>
                                <a:r>
                                  <a:rPr lang="en-US" sz="1100" b="1" dirty="0" smtClean="0"/>
                                  <a:t>Operation, Perform Voice Communications</a:t>
                                </a:r>
                                <a:endParaRPr lang="en-US" sz="1100" b="1" dirty="0"/>
                              </a:p>
                            </p:txBody>
                          </p:sp>
                          <p:sp>
                            <p:nvSpPr>
                              <p:cNvPr id="128" name="Rectangle 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70609" y="1980872"/>
                                <a:ext cx="1616148" cy="307777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en-US" sz="1400" b="1" dirty="0"/>
                                  <a:t>T </a:t>
                                </a:r>
                                <a:r>
                                  <a:rPr lang="en-US" sz="1400" b="1" dirty="0" smtClean="0"/>
                                  <a:t> </a:t>
                                </a:r>
                                <a:r>
                                  <a:rPr lang="en-US" sz="1400" dirty="0" smtClean="0"/>
                                  <a:t>9 December 10</a:t>
                                </a:r>
                                <a:endParaRPr lang="en-US" sz="1400" dirty="0"/>
                              </a:p>
                            </p:txBody>
                          </p:sp>
                          <p:sp>
                            <p:nvSpPr>
                              <p:cNvPr id="129" name="AutoShape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73216" y="2133272"/>
                                <a:ext cx="228600" cy="152400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33CC33"/>
                              </a:solidFill>
                              <a:ln w="12700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124" name="TextBox 4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480059" y="2100262"/>
                              <a:ext cx="184731" cy="2616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endParaRPr lang="en-US" sz="1100" b="1" dirty="0"/>
                            </a:p>
                          </p:txBody>
                        </p:sp>
                        <p:sp>
                          <p:nvSpPr>
                            <p:cNvPr id="125" name="Rectangle 4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440004" y="1599872"/>
                              <a:ext cx="1869423" cy="307777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>
                              <a:spAutoFit/>
                            </a:bodyPr>
                            <a:lstStyle/>
                            <a:p>
                              <a:r>
                                <a:rPr lang="en-US" sz="1400" b="1" dirty="0"/>
                                <a:t>T </a:t>
                              </a:r>
                              <a:r>
                                <a:rPr lang="en-US" sz="1400" b="1" dirty="0" smtClean="0"/>
                                <a:t>+1</a:t>
                              </a:r>
                              <a:r>
                                <a:rPr lang="en-US" sz="1400" dirty="0" smtClean="0"/>
                                <a:t>16 December 10</a:t>
                              </a:r>
                              <a:endParaRPr lang="en-US" sz="1400" dirty="0"/>
                            </a:p>
                          </p:txBody>
                        </p:sp>
                        <p:sp>
                          <p:nvSpPr>
                            <p:cNvPr id="126" name="AutoShape 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331412" y="1752272"/>
                              <a:ext cx="228600" cy="15240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33CC33"/>
                            </a:solidFill>
                            <a:ln w="127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20" name="TextBox 4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04912" y="2023734"/>
                            <a:ext cx="982961" cy="26161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100" b="1" dirty="0" smtClean="0"/>
                              <a:t>White Cycle</a:t>
                            </a:r>
                            <a:endParaRPr lang="en-US" sz="1100" b="1" dirty="0"/>
                          </a:p>
                        </p:txBody>
                      </p:sp>
                      <p:sp>
                        <p:nvSpPr>
                          <p:cNvPr id="121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80444" y="1828472"/>
                            <a:ext cx="1919115" cy="30777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400" b="1" dirty="0"/>
                              <a:t>T </a:t>
                            </a:r>
                            <a:r>
                              <a:rPr lang="en-US" sz="1400" b="1" dirty="0" smtClean="0"/>
                              <a:t>+2 </a:t>
                            </a:r>
                            <a:r>
                              <a:rPr lang="en-US" sz="1400" dirty="0" smtClean="0"/>
                              <a:t>23 December 10</a:t>
                            </a:r>
                            <a:endParaRPr lang="en-US" sz="1400" dirty="0"/>
                          </a:p>
                        </p:txBody>
                      </p:sp>
                      <p:sp>
                        <p:nvSpPr>
                          <p:cNvPr id="122" name="AutoShap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127665" y="1980872"/>
                            <a:ext cx="228600" cy="15240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33CC33"/>
                          </a:solidFill>
                          <a:ln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18" name="Rectangle 117"/>
                        <p:cNvSpPr/>
                        <p:nvPr/>
                      </p:nvSpPr>
                      <p:spPr>
                        <a:xfrm>
                          <a:off x="5791200" y="2464385"/>
                          <a:ext cx="3581400" cy="430887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en-US" sz="1100" b="1" dirty="0" smtClean="0"/>
                            <a:t>Individual and Squad Level Weapon Familiarization</a:t>
                          </a:r>
                        </a:p>
                        <a:p>
                          <a:r>
                            <a:rPr lang="en-US" sz="1100" b="1" dirty="0" smtClean="0"/>
                            <a:t> and Maintenance (M9, M249, M2, M500)</a:t>
                          </a:r>
                          <a:endParaRPr lang="en-US" sz="1100" dirty="0"/>
                        </a:p>
                      </p:txBody>
                    </p:sp>
                  </p:grpSp>
                  <p:sp>
                    <p:nvSpPr>
                      <p:cNvPr id="114" name="Text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83265" y="2100262"/>
                        <a:ext cx="982961" cy="2616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White Cycle</a:t>
                        </a:r>
                        <a:endParaRPr lang="en-US" sz="1100" b="1" dirty="0"/>
                      </a:p>
                    </p:txBody>
                  </p:sp>
                  <p:sp>
                    <p:nvSpPr>
                      <p:cNvPr id="115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58797" y="1905000"/>
                        <a:ext cx="1919115" cy="3077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 b="1" dirty="0"/>
                          <a:t>T </a:t>
                        </a:r>
                        <a:r>
                          <a:rPr lang="en-US" sz="1400" b="1" dirty="0" smtClean="0"/>
                          <a:t>+3 </a:t>
                        </a:r>
                        <a:r>
                          <a:rPr lang="en-US" sz="1400" dirty="0" smtClean="0"/>
                          <a:t>30 December 10</a:t>
                        </a:r>
                        <a:endParaRPr lang="en-US" sz="1400" dirty="0"/>
                      </a:p>
                    </p:txBody>
                  </p:sp>
                  <p:sp>
                    <p:nvSpPr>
                      <p:cNvPr id="116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06018" y="2057400"/>
                        <a:ext cx="228600" cy="15240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33CC33"/>
                      </a:solidFill>
                      <a:ln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0" name="Text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39069" y="1905000"/>
                      <a:ext cx="2247731" cy="60016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100" b="1" dirty="0" smtClean="0"/>
                        <a:t>HQ: Land Navigation</a:t>
                      </a:r>
                    </a:p>
                    <a:p>
                      <a:r>
                        <a:rPr lang="en-US" sz="1100" b="1" dirty="0" smtClean="0"/>
                        <a:t>3</a:t>
                      </a:r>
                      <a:r>
                        <a:rPr lang="en-US" sz="1100" b="1" baseline="30000" dirty="0" smtClean="0"/>
                        <a:t>rd</a:t>
                      </a:r>
                      <a:r>
                        <a:rPr lang="en-US" sz="1100" b="1" dirty="0" smtClean="0"/>
                        <a:t>: Operate, Employ, Maintain </a:t>
                      </a:r>
                    </a:p>
                    <a:p>
                      <a:r>
                        <a:rPr lang="en-US" sz="1100" b="1" dirty="0" smtClean="0"/>
                        <a:t>AN/PSN 13A</a:t>
                      </a:r>
                      <a:endParaRPr lang="en-US" sz="1100" b="1" dirty="0"/>
                    </a:p>
                  </p:txBody>
                </p:sp>
                <p:sp>
                  <p:nvSpPr>
                    <p:cNvPr id="111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6103" y="1905000"/>
                      <a:ext cx="1617238" cy="3077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/>
                        <a:t>T </a:t>
                      </a:r>
                      <a:r>
                        <a:rPr lang="en-US" sz="1400" b="1" dirty="0" smtClean="0"/>
                        <a:t>+4 </a:t>
                      </a:r>
                      <a:r>
                        <a:rPr lang="en-US" sz="1400" dirty="0" smtClean="0"/>
                        <a:t>6 January 11</a:t>
                      </a:r>
                      <a:endParaRPr lang="en-US" sz="1400" dirty="0"/>
                    </a:p>
                  </p:txBody>
                </p:sp>
                <p:sp>
                  <p:nvSpPr>
                    <p:cNvPr id="112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16499" y="2057400"/>
                      <a:ext cx="228600" cy="152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33CC33"/>
                    </a:solidFill>
                    <a:ln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6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00800" y="1998407"/>
                    <a:ext cx="1875835" cy="2616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100" b="1" dirty="0" smtClean="0"/>
                      <a:t>HQ, 3</a:t>
                    </a:r>
                    <a:r>
                      <a:rPr lang="en-US" sz="1100" b="1" baseline="30000" dirty="0" smtClean="0"/>
                      <a:t>rd</a:t>
                    </a:r>
                    <a:r>
                      <a:rPr lang="en-US" sz="1100" b="1" dirty="0" smtClean="0"/>
                      <a:t> PLT: Combatives </a:t>
                    </a:r>
                    <a:endParaRPr lang="en-US" sz="1100" b="1" dirty="0"/>
                  </a:p>
                </p:txBody>
              </p:sp>
              <p:sp>
                <p:nvSpPr>
                  <p:cNvPr id="107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440147" y="1899485"/>
                    <a:ext cx="1716624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/>
                      <a:t>T </a:t>
                    </a:r>
                    <a:r>
                      <a:rPr lang="en-US" sz="1400" b="1" dirty="0" smtClean="0"/>
                      <a:t>+5 </a:t>
                    </a:r>
                    <a:r>
                      <a:rPr lang="en-US" sz="1400" dirty="0" smtClean="0"/>
                      <a:t>13 January 11</a:t>
                    </a:r>
                    <a:endParaRPr lang="en-US" sz="1400" dirty="0"/>
                  </a:p>
                </p:txBody>
              </p:sp>
              <p:sp>
                <p:nvSpPr>
                  <p:cNvPr id="10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6107392" y="2004645"/>
                    <a:ext cx="228600" cy="1524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3CC33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222603" y="2227007"/>
                  <a:ext cx="2787943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100" b="1" dirty="0" smtClean="0"/>
                    <a:t>HQ, 3</a:t>
                  </a:r>
                  <a:r>
                    <a:rPr lang="en-US" sz="1100" b="1" baseline="30000" dirty="0" smtClean="0"/>
                    <a:t>rd</a:t>
                  </a:r>
                  <a:r>
                    <a:rPr lang="en-US" sz="1100" b="1" dirty="0" smtClean="0"/>
                    <a:t> PLT: Small Unit tasks and drills</a:t>
                  </a:r>
                  <a:endParaRPr lang="en-US" sz="1100" b="1" dirty="0"/>
                </a:p>
              </p:txBody>
            </p:sp>
            <p:sp>
              <p:nvSpPr>
                <p:cNvPr id="103" name="Rectangle 40"/>
                <p:cNvSpPr>
                  <a:spLocks noChangeArrowheads="1"/>
                </p:cNvSpPr>
                <p:nvPr/>
              </p:nvSpPr>
              <p:spPr bwMode="auto">
                <a:xfrm>
                  <a:off x="4250872" y="2080845"/>
                  <a:ext cx="171662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/>
                    <a:t>T </a:t>
                  </a:r>
                  <a:r>
                    <a:rPr lang="en-US" sz="1400" b="1" dirty="0" smtClean="0"/>
                    <a:t>+6 </a:t>
                  </a:r>
                  <a:r>
                    <a:rPr lang="en-US" sz="1400" dirty="0" smtClean="0"/>
                    <a:t>20 January 11</a:t>
                  </a:r>
                  <a:endParaRPr lang="en-US" sz="1400" dirty="0"/>
                </a:p>
              </p:txBody>
            </p:sp>
            <p:sp>
              <p:nvSpPr>
                <p:cNvPr id="104" name="AutoShape 22"/>
                <p:cNvSpPr>
                  <a:spLocks noChangeArrowheads="1"/>
                </p:cNvSpPr>
                <p:nvPr/>
              </p:nvSpPr>
              <p:spPr bwMode="auto">
                <a:xfrm>
                  <a:off x="5929195" y="2233245"/>
                  <a:ext cx="2286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33CC33"/>
                </a:solidFill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" name="TextBox 42"/>
              <p:cNvSpPr txBox="1">
                <a:spLocks noChangeArrowheads="1"/>
              </p:cNvSpPr>
              <p:nvPr/>
            </p:nvSpPr>
            <p:spPr bwMode="auto">
              <a:xfrm>
                <a:off x="5925384" y="2439058"/>
                <a:ext cx="171393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 dirty="0" smtClean="0"/>
                  <a:t>HQ PLT: BN Level STT</a:t>
                </a:r>
              </a:p>
              <a:p>
                <a:r>
                  <a:rPr lang="en-US" sz="1100" b="1" dirty="0" smtClean="0"/>
                  <a:t>3</a:t>
                </a:r>
                <a:r>
                  <a:rPr lang="en-US" sz="1100" b="1" baseline="30000" dirty="0" smtClean="0"/>
                  <a:t>rd</a:t>
                </a:r>
                <a:r>
                  <a:rPr lang="en-US" sz="1100" b="1" dirty="0" smtClean="0"/>
                  <a:t> PLT: L&amp;O Academy</a:t>
                </a:r>
                <a:endParaRPr lang="en-US" sz="1100" b="1" dirty="0"/>
              </a:p>
            </p:txBody>
          </p:sp>
          <p:sp>
            <p:nvSpPr>
              <p:cNvPr id="100" name="Rectangle 40"/>
              <p:cNvSpPr>
                <a:spLocks noChangeArrowheads="1"/>
              </p:cNvSpPr>
              <p:nvPr/>
            </p:nvSpPr>
            <p:spPr bwMode="auto">
              <a:xfrm>
                <a:off x="3953653" y="2336086"/>
                <a:ext cx="171662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T </a:t>
                </a:r>
                <a:r>
                  <a:rPr lang="en-US" sz="1400" b="1" dirty="0" smtClean="0"/>
                  <a:t>+7 </a:t>
                </a:r>
                <a:r>
                  <a:rPr lang="en-US" sz="1400" dirty="0" smtClean="0"/>
                  <a:t>27 January 11</a:t>
                </a:r>
                <a:endParaRPr lang="en-US" sz="1400" dirty="0"/>
              </a:p>
            </p:txBody>
          </p:sp>
        </p:grpSp>
        <p:sp>
          <p:nvSpPr>
            <p:cNvPr id="67" name="TextBox 42"/>
            <p:cNvSpPr txBox="1">
              <a:spLocks noChangeArrowheads="1"/>
            </p:cNvSpPr>
            <p:nvPr/>
          </p:nvSpPr>
          <p:spPr bwMode="auto">
            <a:xfrm>
              <a:off x="6553200" y="1981200"/>
              <a:ext cx="1536247" cy="36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 smtClean="0"/>
                <a:t>HQ PLT:</a:t>
              </a:r>
            </a:p>
            <a:p>
              <a:r>
                <a:rPr lang="en-US" sz="1100" b="1" dirty="0" smtClean="0"/>
                <a:t>3</a:t>
              </a:r>
              <a:r>
                <a:rPr lang="en-US" sz="1100" b="1" baseline="30000" dirty="0" smtClean="0"/>
                <a:t>rd</a:t>
              </a:r>
              <a:r>
                <a:rPr lang="en-US" sz="1100" b="1" dirty="0" smtClean="0"/>
                <a:t> PLT: L&amp;O Academy</a:t>
              </a:r>
              <a:endParaRPr lang="en-US" sz="1100" b="1" dirty="0"/>
            </a:p>
          </p:txBody>
        </p:sp>
        <p:sp>
          <p:nvSpPr>
            <p:cNvPr id="85" name="Rectangle 40"/>
            <p:cNvSpPr>
              <a:spLocks noChangeArrowheads="1"/>
            </p:cNvSpPr>
            <p:nvPr/>
          </p:nvSpPr>
          <p:spPr bwMode="auto">
            <a:xfrm>
              <a:off x="4581469" y="1878228"/>
              <a:ext cx="1519982" cy="25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T </a:t>
              </a:r>
              <a:r>
                <a:rPr lang="en-US" sz="1400" b="1" dirty="0" smtClean="0"/>
                <a:t>+8 </a:t>
              </a:r>
              <a:r>
                <a:rPr lang="en-US" sz="1400" dirty="0" smtClean="0"/>
                <a:t>3 February 11</a:t>
              </a:r>
              <a:endParaRPr lang="en-US" sz="1400" dirty="0"/>
            </a:p>
          </p:txBody>
        </p:sp>
        <p:sp>
          <p:nvSpPr>
            <p:cNvPr id="97" name="AutoShape 22"/>
            <p:cNvSpPr>
              <a:spLocks noChangeArrowheads="1"/>
            </p:cNvSpPr>
            <p:nvPr/>
          </p:nvSpPr>
          <p:spPr bwMode="auto">
            <a:xfrm>
              <a:off x="6259792" y="2030628"/>
              <a:ext cx="228600" cy="15240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" name="AutoShape 20"/>
          <p:cNvSpPr>
            <a:spLocks noChangeArrowheads="1"/>
          </p:cNvSpPr>
          <p:nvPr/>
        </p:nvSpPr>
        <p:spPr bwMode="auto">
          <a:xfrm>
            <a:off x="5715000" y="2362200"/>
            <a:ext cx="228600" cy="244475"/>
          </a:xfrm>
          <a:prstGeom prst="diamond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9"/>
          <p:cNvSpPr>
            <a:spLocks noChangeArrowheads="1"/>
          </p:cNvSpPr>
          <p:nvPr/>
        </p:nvSpPr>
        <p:spPr bwMode="auto">
          <a:xfrm>
            <a:off x="1628775" y="552450"/>
            <a:ext cx="586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200" b="1"/>
              <a:t>UPCOMING RANGES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509713"/>
          <a:ext cx="8726345" cy="2104892"/>
        </p:xfrm>
        <a:graphic>
          <a:graphicData uri="http://schemas.openxmlformats.org/drawingml/2006/table">
            <a:tbl>
              <a:tblPr/>
              <a:tblGrid>
                <a:gridCol w="482773"/>
                <a:gridCol w="758645"/>
                <a:gridCol w="1001965"/>
                <a:gridCol w="689677"/>
                <a:gridCol w="689677"/>
                <a:gridCol w="758645"/>
                <a:gridCol w="620709"/>
                <a:gridCol w="1172452"/>
                <a:gridCol w="892848"/>
                <a:gridCol w="1658954"/>
              </a:tblGrid>
              <a:tr h="558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UNIT</a:t>
                      </a:r>
                    </a:p>
                  </a:txBody>
                  <a:tcPr marL="7400" marR="7400" marT="7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 581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PICK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RNLT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AMMO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RC REPORT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STATUS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/ REMARKS</a:t>
                      </a:r>
                    </a:p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As of:  28 Nov 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977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7-8 DEC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(M4/M249)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3 (M4/</a:t>
                      </a:r>
                    </a:p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M249)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NOV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Dec 10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0730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A059-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4500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A063-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867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A064-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13000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PI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977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th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8-9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Dec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TLC 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TLC II (M4/ M249)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 NOV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 Dec 10</a:t>
                      </a:r>
                    </a:p>
                    <a:p>
                      <a:pPr algn="ctr" fontAlgn="ctr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0730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A075- 7000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A080- 2280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977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 DEC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 (M9)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 (9M)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NOV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Dec 10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0730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AA49-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3000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ChangeArrowheads="1"/>
          </p:cNvSpPr>
          <p:nvPr/>
        </p:nvSpPr>
        <p:spPr bwMode="auto">
          <a:xfrm>
            <a:off x="1628775" y="552450"/>
            <a:ext cx="5867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200" b="1"/>
              <a:t>TRAINING REQUESTS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9592" y="1641848"/>
          <a:ext cx="8054808" cy="2396751"/>
        </p:xfrm>
        <a:graphic>
          <a:graphicData uri="http://schemas.openxmlformats.org/drawingml/2006/table">
            <a:tbl>
              <a:tblPr/>
              <a:tblGrid>
                <a:gridCol w="478350"/>
                <a:gridCol w="1475063"/>
                <a:gridCol w="3832927"/>
                <a:gridCol w="2268468"/>
              </a:tblGrid>
              <a:tr h="757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</a:p>
                  </a:txBody>
                  <a:tcPr marL="7400" marR="7400" marT="7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REQUEST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977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8196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977</a:t>
                      </a:r>
                      <a:r>
                        <a:rPr lang="en-US" sz="12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400" marR="7400" marT="7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977th On-Post Schools</a:t>
            </a:r>
            <a:br>
              <a:rPr lang="en-US" sz="2800" b="1" dirty="0" smtClean="0"/>
            </a:br>
            <a:r>
              <a:rPr lang="en-US" sz="2800" b="1" dirty="0" smtClean="0"/>
              <a:t>(Page 1 of 1)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447800"/>
          <a:ext cx="8788400" cy="2873375"/>
        </p:xfrm>
        <a:graphic>
          <a:graphicData uri="http://schemas.openxmlformats.org/presentationml/2006/ole">
            <p:oleObj spid="_x0000_s380940" name="Worksheet" r:id="rId4" imgW="5495999" imgH="14669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1346200" y="228601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977th Military Police Company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142877" y="1473200"/>
            <a:ext cx="8848725" cy="5156200"/>
            <a:chOff x="142877" y="914400"/>
            <a:chExt cx="8848725" cy="5629276"/>
          </a:xfrm>
        </p:grpSpPr>
        <p:sp>
          <p:nvSpPr>
            <p:cNvPr id="154" name="AutoShape 94"/>
            <p:cNvSpPr>
              <a:spLocks noChangeArrowheads="1"/>
            </p:cNvSpPr>
            <p:nvPr/>
          </p:nvSpPr>
          <p:spPr bwMode="auto">
            <a:xfrm>
              <a:off x="5943600" y="1438275"/>
              <a:ext cx="609600" cy="1951617"/>
            </a:xfrm>
            <a:prstGeom prst="flowChartAlternateProcess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Training</a:t>
              </a:r>
            </a:p>
            <a:p>
              <a:pPr algn="ctr"/>
              <a:r>
                <a:rPr lang="en-US" sz="800" b="1" dirty="0"/>
                <a:t>Holiday</a:t>
              </a:r>
            </a:p>
          </p:txBody>
        </p:sp>
        <p:sp>
          <p:nvSpPr>
            <p:cNvPr id="153" name="AutoShape 94"/>
            <p:cNvSpPr>
              <a:spLocks noChangeArrowheads="1"/>
            </p:cNvSpPr>
            <p:nvPr/>
          </p:nvSpPr>
          <p:spPr bwMode="auto">
            <a:xfrm>
              <a:off x="5334000" y="1428750"/>
              <a:ext cx="609600" cy="1951617"/>
            </a:xfrm>
            <a:prstGeom prst="flowChartAlternateProcess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Training</a:t>
              </a:r>
            </a:p>
            <a:p>
              <a:pPr algn="ctr"/>
              <a:r>
                <a:rPr lang="en-US" sz="800" b="1" dirty="0"/>
                <a:t>Holiday</a:t>
              </a:r>
            </a:p>
          </p:txBody>
        </p:sp>
        <p:grpSp>
          <p:nvGrpSpPr>
            <p:cNvPr id="2" name="Group 148"/>
            <p:cNvGrpSpPr/>
            <p:nvPr/>
          </p:nvGrpSpPr>
          <p:grpSpPr>
            <a:xfrm>
              <a:off x="142877" y="914400"/>
              <a:ext cx="8848725" cy="5629276"/>
              <a:chOff x="142877" y="1371600"/>
              <a:chExt cx="8848725" cy="5343526"/>
            </a:xfrm>
          </p:grpSpPr>
          <p:sp>
            <p:nvSpPr>
              <p:cNvPr id="137" name="AutoShape 94"/>
              <p:cNvSpPr>
                <a:spLocks noChangeArrowheads="1"/>
              </p:cNvSpPr>
              <p:nvPr/>
            </p:nvSpPr>
            <p:spPr bwMode="auto">
              <a:xfrm>
                <a:off x="5334000" y="4167250"/>
                <a:ext cx="609600" cy="1852550"/>
              </a:xfrm>
              <a:prstGeom prst="flowChartAlternateProcess">
                <a:avLst/>
              </a:prstGeom>
              <a:solidFill>
                <a:srgbClr val="C0C0C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/>
                  <a:t>Training</a:t>
                </a:r>
              </a:p>
              <a:p>
                <a:pPr algn="ctr"/>
                <a:r>
                  <a:rPr lang="en-US" sz="800" b="1" dirty="0"/>
                  <a:t>Holiday</a:t>
                </a:r>
              </a:p>
            </p:txBody>
          </p:sp>
          <p:sp>
            <p:nvSpPr>
              <p:cNvPr id="138" name="AutoShape 94"/>
              <p:cNvSpPr>
                <a:spLocks noChangeArrowheads="1"/>
              </p:cNvSpPr>
              <p:nvPr/>
            </p:nvSpPr>
            <p:spPr bwMode="auto">
              <a:xfrm>
                <a:off x="3048000" y="4170084"/>
                <a:ext cx="609600" cy="1840675"/>
              </a:xfrm>
              <a:prstGeom prst="flowChartAlternateProcess">
                <a:avLst/>
              </a:prstGeom>
              <a:solidFill>
                <a:srgbClr val="C0C0C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/>
                  <a:t>Training</a:t>
                </a:r>
              </a:p>
              <a:p>
                <a:pPr algn="ctr"/>
                <a:r>
                  <a:rPr lang="en-US" sz="800" b="1" dirty="0"/>
                  <a:t>Holiday</a:t>
                </a:r>
              </a:p>
            </p:txBody>
          </p:sp>
          <p:sp>
            <p:nvSpPr>
              <p:cNvPr id="139" name="AutoShape 94"/>
              <p:cNvSpPr>
                <a:spLocks noChangeArrowheads="1"/>
              </p:cNvSpPr>
              <p:nvPr/>
            </p:nvSpPr>
            <p:spPr bwMode="auto">
              <a:xfrm>
                <a:off x="2438400" y="4171950"/>
                <a:ext cx="609600" cy="1847850"/>
              </a:xfrm>
              <a:prstGeom prst="flowChartAlternateProcess">
                <a:avLst/>
              </a:prstGeom>
              <a:solidFill>
                <a:srgbClr val="C0C0C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/>
                  <a:t>Training</a:t>
                </a:r>
              </a:p>
              <a:p>
                <a:pPr algn="ctr"/>
                <a:r>
                  <a:rPr lang="en-US" sz="800" b="1" dirty="0"/>
                  <a:t>Holiday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8382000" y="4033650"/>
                <a:ext cx="609600" cy="19861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grpSp>
            <p:nvGrpSpPr>
              <p:cNvPr id="3" name="Group 125"/>
              <p:cNvGrpSpPr/>
              <p:nvPr/>
            </p:nvGrpSpPr>
            <p:grpSpPr>
              <a:xfrm>
                <a:off x="142877" y="1371600"/>
                <a:ext cx="8848725" cy="5343526"/>
                <a:chOff x="142877" y="914400"/>
                <a:chExt cx="8848725" cy="5819776"/>
              </a:xfrm>
            </p:grpSpPr>
            <p:sp>
              <p:nvSpPr>
                <p:cNvPr id="40963" name="Line 3"/>
                <p:cNvSpPr>
                  <a:spLocks noChangeShapeType="1"/>
                </p:cNvSpPr>
                <p:nvPr/>
              </p:nvSpPr>
              <p:spPr bwMode="auto">
                <a:xfrm>
                  <a:off x="2438400" y="3810000"/>
                  <a:ext cx="0" cy="2209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6387" name="Rectangle 4"/>
                <p:cNvSpPr>
                  <a:spLocks noChangeArrowheads="1"/>
                </p:cNvSpPr>
                <p:nvPr/>
              </p:nvSpPr>
              <p:spPr bwMode="auto">
                <a:xfrm>
                  <a:off x="7613650" y="5924550"/>
                  <a:ext cx="433388" cy="552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1200"/>
                </a:p>
              </p:txBody>
            </p:sp>
            <p:sp>
              <p:nvSpPr>
                <p:cNvPr id="40965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7620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66" name="Line 6"/>
                <p:cNvSpPr>
                  <a:spLocks noChangeShapeType="1"/>
                </p:cNvSpPr>
                <p:nvPr/>
              </p:nvSpPr>
              <p:spPr bwMode="auto">
                <a:xfrm>
                  <a:off x="12954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67" name="Line 7"/>
                <p:cNvSpPr>
                  <a:spLocks noChangeShapeType="1"/>
                </p:cNvSpPr>
                <p:nvPr/>
              </p:nvSpPr>
              <p:spPr bwMode="auto">
                <a:xfrm>
                  <a:off x="19050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68" name="Line 8"/>
                <p:cNvSpPr>
                  <a:spLocks noChangeShapeType="1"/>
                </p:cNvSpPr>
                <p:nvPr/>
              </p:nvSpPr>
              <p:spPr bwMode="auto">
                <a:xfrm>
                  <a:off x="24384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69" name="Line 9"/>
                <p:cNvSpPr>
                  <a:spLocks noChangeShapeType="1"/>
                </p:cNvSpPr>
                <p:nvPr/>
              </p:nvSpPr>
              <p:spPr bwMode="auto">
                <a:xfrm>
                  <a:off x="77724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0" name="Line 10"/>
                <p:cNvSpPr>
                  <a:spLocks noChangeShapeType="1"/>
                </p:cNvSpPr>
                <p:nvPr/>
              </p:nvSpPr>
              <p:spPr bwMode="auto">
                <a:xfrm>
                  <a:off x="83820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1" name="Line 11"/>
                <p:cNvSpPr>
                  <a:spLocks noChangeShapeType="1"/>
                </p:cNvSpPr>
                <p:nvPr/>
              </p:nvSpPr>
              <p:spPr bwMode="auto">
                <a:xfrm>
                  <a:off x="8991600" y="1143000"/>
                  <a:ext cx="0" cy="4876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657600" y="1295400"/>
                  <a:ext cx="0" cy="22860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3" name="Line 13"/>
                <p:cNvSpPr>
                  <a:spLocks noChangeShapeType="1"/>
                </p:cNvSpPr>
                <p:nvPr/>
              </p:nvSpPr>
              <p:spPr bwMode="auto">
                <a:xfrm>
                  <a:off x="53340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4" name="Line 14"/>
                <p:cNvSpPr>
                  <a:spLocks noChangeShapeType="1"/>
                </p:cNvSpPr>
                <p:nvPr/>
              </p:nvSpPr>
              <p:spPr bwMode="auto">
                <a:xfrm>
                  <a:off x="5943600" y="1143000"/>
                  <a:ext cx="0" cy="228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5" name="Line 15"/>
                <p:cNvSpPr>
                  <a:spLocks noChangeShapeType="1"/>
                </p:cNvSpPr>
                <p:nvPr/>
              </p:nvSpPr>
              <p:spPr bwMode="auto">
                <a:xfrm>
                  <a:off x="65532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71628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6400" name="Rectangle 17"/>
                <p:cNvSpPr>
                  <a:spLocks noChangeArrowheads="1"/>
                </p:cNvSpPr>
                <p:nvPr/>
              </p:nvSpPr>
              <p:spPr bwMode="auto">
                <a:xfrm>
                  <a:off x="142877" y="914400"/>
                  <a:ext cx="8848725" cy="20955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b="1" dirty="0"/>
                    <a:t>DECEMBER</a:t>
                  </a:r>
                  <a:r>
                    <a:rPr lang="en-US" b="1" dirty="0"/>
                    <a:t> </a:t>
                  </a:r>
                  <a:r>
                    <a:rPr lang="en-US" sz="1300" b="1" dirty="0"/>
                    <a:t>10</a:t>
                  </a:r>
                </a:p>
              </p:txBody>
            </p:sp>
            <p:sp>
              <p:nvSpPr>
                <p:cNvPr id="4097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1910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79" name="Line 19"/>
                <p:cNvSpPr>
                  <a:spLocks noChangeShapeType="1"/>
                </p:cNvSpPr>
                <p:nvPr/>
              </p:nvSpPr>
              <p:spPr bwMode="auto">
                <a:xfrm>
                  <a:off x="3048000" y="1143000"/>
                  <a:ext cx="0" cy="2286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80" name="Line 20"/>
                <p:cNvSpPr>
                  <a:spLocks noChangeShapeType="1"/>
                </p:cNvSpPr>
                <p:nvPr/>
              </p:nvSpPr>
              <p:spPr bwMode="auto">
                <a:xfrm>
                  <a:off x="152400" y="3429000"/>
                  <a:ext cx="8839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81" name="Line 21"/>
                <p:cNvSpPr>
                  <a:spLocks noChangeShapeType="1"/>
                </p:cNvSpPr>
                <p:nvPr/>
              </p:nvSpPr>
              <p:spPr bwMode="auto">
                <a:xfrm>
                  <a:off x="152400" y="1295400"/>
                  <a:ext cx="8839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82" name="Line 22"/>
                <p:cNvSpPr>
                  <a:spLocks noChangeShapeType="1"/>
                </p:cNvSpPr>
                <p:nvPr/>
              </p:nvSpPr>
              <p:spPr bwMode="auto">
                <a:xfrm>
                  <a:off x="152400" y="914400"/>
                  <a:ext cx="0" cy="510540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8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2400" y="6019801"/>
                  <a:ext cx="8839200" cy="285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8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800600" y="3810000"/>
                  <a:ext cx="0" cy="22479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6408" name="AutoShape 25"/>
                <p:cNvSpPr>
                  <a:spLocks noChangeArrowheads="1"/>
                </p:cNvSpPr>
                <p:nvPr/>
              </p:nvSpPr>
              <p:spPr bwMode="auto">
                <a:xfrm>
                  <a:off x="1600200" y="6248401"/>
                  <a:ext cx="152400" cy="180975"/>
                </a:xfrm>
                <a:prstGeom prst="flowChartAlternateProcess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800" b="1"/>
                </a:p>
              </p:txBody>
            </p:sp>
            <p:sp>
              <p:nvSpPr>
                <p:cNvPr id="16409" name="Rectangle 26"/>
                <p:cNvSpPr>
                  <a:spLocks noChangeArrowheads="1"/>
                </p:cNvSpPr>
                <p:nvPr/>
              </p:nvSpPr>
              <p:spPr bwMode="auto">
                <a:xfrm>
                  <a:off x="1752600" y="6248400"/>
                  <a:ext cx="762000" cy="22860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/>
                    <a:t>Range</a:t>
                  </a:r>
                </a:p>
              </p:txBody>
            </p:sp>
            <p:sp>
              <p:nvSpPr>
                <p:cNvPr id="16410" name="AutoShape 27"/>
                <p:cNvSpPr>
                  <a:spLocks noChangeArrowheads="1"/>
                </p:cNvSpPr>
                <p:nvPr/>
              </p:nvSpPr>
              <p:spPr bwMode="auto">
                <a:xfrm>
                  <a:off x="2819400" y="6219826"/>
                  <a:ext cx="152400" cy="180975"/>
                </a:xfrm>
                <a:prstGeom prst="flowChartAlternateProcess">
                  <a:avLst/>
                </a:prstGeom>
                <a:solidFill>
                  <a:schemeClr val="folHlink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800" b="1"/>
                </a:p>
              </p:txBody>
            </p:sp>
            <p:sp>
              <p:nvSpPr>
                <p:cNvPr id="16411" name="Rectangle 28"/>
                <p:cNvSpPr>
                  <a:spLocks noChangeArrowheads="1"/>
                </p:cNvSpPr>
                <p:nvPr/>
              </p:nvSpPr>
              <p:spPr bwMode="auto">
                <a:xfrm>
                  <a:off x="2971800" y="6248400"/>
                  <a:ext cx="838200" cy="22860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/>
                    <a:t>FTX</a:t>
                  </a:r>
                </a:p>
              </p:txBody>
            </p:sp>
            <p:sp>
              <p:nvSpPr>
                <p:cNvPr id="16412" name="AutoShape 29"/>
                <p:cNvSpPr>
                  <a:spLocks noChangeArrowheads="1"/>
                </p:cNvSpPr>
                <p:nvPr/>
              </p:nvSpPr>
              <p:spPr bwMode="auto">
                <a:xfrm>
                  <a:off x="2819400" y="6524626"/>
                  <a:ext cx="152400" cy="180975"/>
                </a:xfrm>
                <a:prstGeom prst="flowChartAlternateProcess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800" b="1"/>
                </a:p>
              </p:txBody>
            </p:sp>
            <p:sp>
              <p:nvSpPr>
                <p:cNvPr id="16413" name="Rectangle 30"/>
                <p:cNvSpPr>
                  <a:spLocks noChangeArrowheads="1"/>
                </p:cNvSpPr>
                <p:nvPr/>
              </p:nvSpPr>
              <p:spPr bwMode="auto">
                <a:xfrm>
                  <a:off x="3048000" y="6553200"/>
                  <a:ext cx="762000" cy="15240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/>
                    <a:t>Admin</a:t>
                  </a:r>
                </a:p>
              </p:txBody>
            </p:sp>
            <p:sp>
              <p:nvSpPr>
                <p:cNvPr id="16414" name="Rectangle 31"/>
                <p:cNvSpPr>
                  <a:spLocks noChangeArrowheads="1"/>
                </p:cNvSpPr>
                <p:nvPr/>
              </p:nvSpPr>
              <p:spPr bwMode="auto">
                <a:xfrm>
                  <a:off x="3762375" y="1204913"/>
                  <a:ext cx="433388" cy="169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1200" b="1"/>
                </a:p>
              </p:txBody>
            </p:sp>
            <p:sp>
              <p:nvSpPr>
                <p:cNvPr id="16415" name="AutoShape 32"/>
                <p:cNvSpPr>
                  <a:spLocks noChangeArrowheads="1"/>
                </p:cNvSpPr>
                <p:nvPr/>
              </p:nvSpPr>
              <p:spPr bwMode="auto">
                <a:xfrm>
                  <a:off x="1600200" y="6553200"/>
                  <a:ext cx="152400" cy="152400"/>
                </a:xfrm>
                <a:prstGeom prst="flowChartAlternateProcess">
                  <a:avLst/>
                </a:prstGeom>
                <a:solidFill>
                  <a:srgbClr val="FF9900">
                    <a:alpha val="54901"/>
                  </a:srgbClr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800" b="1"/>
                </a:p>
              </p:txBody>
            </p:sp>
            <p:sp>
              <p:nvSpPr>
                <p:cNvPr id="16416" name="Rectangle 33"/>
                <p:cNvSpPr>
                  <a:spLocks noChangeArrowheads="1"/>
                </p:cNvSpPr>
                <p:nvPr/>
              </p:nvSpPr>
              <p:spPr bwMode="auto">
                <a:xfrm>
                  <a:off x="1752600" y="6553200"/>
                  <a:ext cx="762000" cy="15240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/>
                    <a:t>Training</a:t>
                  </a:r>
                </a:p>
              </p:txBody>
            </p:sp>
            <p:sp>
              <p:nvSpPr>
                <p:cNvPr id="16417" name="Rectangle 34"/>
                <p:cNvSpPr>
                  <a:spLocks noChangeArrowheads="1"/>
                </p:cNvSpPr>
                <p:nvPr/>
              </p:nvSpPr>
              <p:spPr bwMode="auto">
                <a:xfrm>
                  <a:off x="152400" y="3429000"/>
                  <a:ext cx="8839200" cy="22860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6699FF"/>
                    </a:gs>
                  </a:gsLst>
                  <a:path path="shape">
                    <a:fillToRect l="50000" t="50000" r="50000" b="50000"/>
                  </a:path>
                </a:gra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300" b="1"/>
                    <a:t>DECEMBER 10</a:t>
                  </a:r>
                </a:p>
              </p:txBody>
            </p:sp>
            <p:sp>
              <p:nvSpPr>
                <p:cNvPr id="4099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7620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9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2954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9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9050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9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48000" y="3657600"/>
                  <a:ext cx="0" cy="23622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099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657600" y="3810001"/>
                  <a:ext cx="0" cy="223837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0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1910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0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3340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0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943600" y="3657600"/>
                  <a:ext cx="0" cy="23622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0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65532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0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71628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0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77724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0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8382000" y="3810000"/>
                  <a:ext cx="0" cy="2209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 anchor="ctr" anchorCtr="1"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6431" name="Rectangle 48"/>
                <p:cNvSpPr>
                  <a:spLocks noChangeArrowheads="1"/>
                </p:cNvSpPr>
                <p:nvPr/>
              </p:nvSpPr>
              <p:spPr bwMode="auto">
                <a:xfrm>
                  <a:off x="4572000" y="6248400"/>
                  <a:ext cx="762000" cy="15240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/>
                    <a:t>Road Commitment</a:t>
                  </a:r>
                </a:p>
              </p:txBody>
            </p:sp>
            <p:sp>
              <p:nvSpPr>
                <p:cNvPr id="16432" name="Rectangle 49"/>
                <p:cNvSpPr>
                  <a:spLocks noChangeArrowheads="1"/>
                </p:cNvSpPr>
                <p:nvPr/>
              </p:nvSpPr>
              <p:spPr bwMode="auto">
                <a:xfrm>
                  <a:off x="2873375" y="3735388"/>
                  <a:ext cx="433388" cy="169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1200" b="1"/>
                </a:p>
              </p:txBody>
            </p:sp>
            <p:sp>
              <p:nvSpPr>
                <p:cNvPr id="1643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200401" y="3657602"/>
                  <a:ext cx="21993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/>
                    <a:t> </a:t>
                  </a:r>
                  <a:endParaRPr lang="en-US" sz="900" b="1"/>
                </a:p>
              </p:txBody>
            </p:sp>
            <p:sp>
              <p:nvSpPr>
                <p:cNvPr id="16434" name="Rectangle 51"/>
                <p:cNvSpPr>
                  <a:spLocks noChangeArrowheads="1"/>
                </p:cNvSpPr>
                <p:nvPr/>
              </p:nvSpPr>
              <p:spPr bwMode="auto">
                <a:xfrm>
                  <a:off x="7993063" y="3735388"/>
                  <a:ext cx="455612" cy="169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1200" b="1"/>
                </a:p>
              </p:txBody>
            </p:sp>
            <p:sp>
              <p:nvSpPr>
                <p:cNvPr id="16435" name="Rectangle 52"/>
                <p:cNvSpPr>
                  <a:spLocks noChangeArrowheads="1"/>
                </p:cNvSpPr>
                <p:nvPr/>
              </p:nvSpPr>
              <p:spPr bwMode="auto">
                <a:xfrm>
                  <a:off x="7772400" y="3749676"/>
                  <a:ext cx="433388" cy="169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endParaRPr lang="en-US" sz="1200" b="1"/>
                </a:p>
              </p:txBody>
            </p:sp>
            <p:sp>
              <p:nvSpPr>
                <p:cNvPr id="4101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52400" y="3810000"/>
                  <a:ext cx="8839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1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00600" y="12954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644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733801" y="3657602"/>
                  <a:ext cx="21993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/>
                    <a:t> </a:t>
                  </a:r>
                  <a:endParaRPr lang="en-US" sz="900" b="1"/>
                </a:p>
              </p:txBody>
            </p:sp>
            <p:sp>
              <p:nvSpPr>
                <p:cNvPr id="1644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876800" y="3657602"/>
                  <a:ext cx="219932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 b="1"/>
                    <a:t> </a:t>
                  </a:r>
                  <a:endParaRPr lang="en-US" sz="900" b="1"/>
                </a:p>
              </p:txBody>
            </p:sp>
            <p:sp>
              <p:nvSpPr>
                <p:cNvPr id="16444" name="Rectangle 61"/>
                <p:cNvSpPr>
                  <a:spLocks noChangeArrowheads="1"/>
                </p:cNvSpPr>
                <p:nvPr/>
              </p:nvSpPr>
              <p:spPr bwMode="auto">
                <a:xfrm>
                  <a:off x="4495800" y="6553200"/>
                  <a:ext cx="914400" cy="152400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/>
                    <a:t>BN Event</a:t>
                  </a:r>
                </a:p>
              </p:txBody>
            </p:sp>
            <p:sp>
              <p:nvSpPr>
                <p:cNvPr id="16443" name="AutoShape 60"/>
                <p:cNvSpPr>
                  <a:spLocks noChangeArrowheads="1"/>
                </p:cNvSpPr>
                <p:nvPr/>
              </p:nvSpPr>
              <p:spPr bwMode="auto">
                <a:xfrm>
                  <a:off x="152400" y="5905500"/>
                  <a:ext cx="5791200" cy="133350"/>
                </a:xfrm>
                <a:prstGeom prst="flowChartAlternateProcess">
                  <a:avLst/>
                </a:prstGeom>
                <a:solidFill>
                  <a:srgbClr val="339933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/>
                    <a:t>2</a:t>
                  </a:r>
                  <a:r>
                    <a:rPr lang="en-US" sz="800" b="1" baseline="30000" dirty="0"/>
                    <a:t>nd</a:t>
                  </a:r>
                  <a:r>
                    <a:rPr lang="en-US" sz="800" b="1" dirty="0"/>
                    <a:t> PLT DEPLOYED</a:t>
                  </a:r>
                </a:p>
              </p:txBody>
            </p:sp>
            <p:sp>
              <p:nvSpPr>
                <p:cNvPr id="16445" name="AutoShape 62"/>
                <p:cNvSpPr>
                  <a:spLocks noChangeArrowheads="1"/>
                </p:cNvSpPr>
                <p:nvPr/>
              </p:nvSpPr>
              <p:spPr bwMode="auto">
                <a:xfrm>
                  <a:off x="4114800" y="6553201"/>
                  <a:ext cx="152400" cy="180975"/>
                </a:xfrm>
                <a:prstGeom prst="flowChartAlternateProcess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800" b="1"/>
                </a:p>
              </p:txBody>
            </p:sp>
            <p:sp>
              <p:nvSpPr>
                <p:cNvPr id="41023" name="Line 63"/>
                <p:cNvSpPr>
                  <a:spLocks noChangeShapeType="1"/>
                </p:cNvSpPr>
                <p:nvPr/>
              </p:nvSpPr>
              <p:spPr bwMode="auto">
                <a:xfrm>
                  <a:off x="152400" y="1447800"/>
                  <a:ext cx="8839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41024" name="Line 64"/>
                <p:cNvSpPr>
                  <a:spLocks noChangeShapeType="1"/>
                </p:cNvSpPr>
                <p:nvPr/>
              </p:nvSpPr>
              <p:spPr bwMode="auto">
                <a:xfrm>
                  <a:off x="152400" y="3962400"/>
                  <a:ext cx="8839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6448" name="Rectangle 65"/>
                <p:cNvSpPr>
                  <a:spLocks noChangeArrowheads="1"/>
                </p:cNvSpPr>
                <p:nvPr/>
              </p:nvSpPr>
              <p:spPr bwMode="auto">
                <a:xfrm>
                  <a:off x="1295400" y="1143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 dirty="0"/>
                    <a:t> </a:t>
                  </a:r>
                  <a:r>
                    <a:rPr lang="en-US" sz="900" b="1" dirty="0" smtClean="0"/>
                    <a:t>10</a:t>
                  </a:r>
                  <a:endParaRPr lang="en-US" sz="900" b="1" dirty="0"/>
                </a:p>
              </p:txBody>
            </p:sp>
            <p:sp>
              <p:nvSpPr>
                <p:cNvPr id="16449" name="Rectangle 66"/>
                <p:cNvSpPr>
                  <a:spLocks noChangeArrowheads="1"/>
                </p:cNvSpPr>
                <p:nvPr/>
              </p:nvSpPr>
              <p:spPr bwMode="auto">
                <a:xfrm>
                  <a:off x="4191000" y="1143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 dirty="0"/>
                    <a:t> </a:t>
                  </a:r>
                  <a:r>
                    <a:rPr lang="en-US" sz="900" b="1" dirty="0" smtClean="0"/>
                    <a:t>11</a:t>
                  </a:r>
                  <a:endParaRPr lang="en-US" sz="900" b="1" dirty="0"/>
                </a:p>
              </p:txBody>
            </p:sp>
            <p:sp>
              <p:nvSpPr>
                <p:cNvPr id="16450" name="Rectangle 67"/>
                <p:cNvSpPr>
                  <a:spLocks noChangeArrowheads="1"/>
                </p:cNvSpPr>
                <p:nvPr/>
              </p:nvSpPr>
              <p:spPr bwMode="auto">
                <a:xfrm>
                  <a:off x="7162800" y="1143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 dirty="0"/>
                    <a:t> </a:t>
                  </a:r>
                  <a:r>
                    <a:rPr lang="en-US" sz="900" b="1" dirty="0" smtClean="0"/>
                    <a:t>12</a:t>
                  </a:r>
                  <a:endParaRPr lang="en-US" sz="900" b="1" dirty="0"/>
                </a:p>
              </p:txBody>
            </p:sp>
            <p:sp>
              <p:nvSpPr>
                <p:cNvPr id="16451" name="Rectangle 68"/>
                <p:cNvSpPr>
                  <a:spLocks noChangeArrowheads="1"/>
                </p:cNvSpPr>
                <p:nvPr/>
              </p:nvSpPr>
              <p:spPr bwMode="auto">
                <a:xfrm>
                  <a:off x="1295400" y="36576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 dirty="0"/>
                    <a:t> </a:t>
                  </a:r>
                  <a:r>
                    <a:rPr lang="en-US" sz="900" b="1" dirty="0" smtClean="0"/>
                    <a:t>13</a:t>
                  </a:r>
                  <a:endParaRPr lang="en-US" sz="900" b="1" dirty="0"/>
                </a:p>
              </p:txBody>
            </p:sp>
            <p:sp>
              <p:nvSpPr>
                <p:cNvPr id="16452" name="Rectangle 70"/>
                <p:cNvSpPr>
                  <a:spLocks noChangeArrowheads="1"/>
                </p:cNvSpPr>
                <p:nvPr/>
              </p:nvSpPr>
              <p:spPr bwMode="auto">
                <a:xfrm>
                  <a:off x="7620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</a:t>
                  </a:r>
                </a:p>
              </p:txBody>
            </p:sp>
            <p:sp>
              <p:nvSpPr>
                <p:cNvPr id="16453" name="Rectangle 71"/>
                <p:cNvSpPr>
                  <a:spLocks noChangeArrowheads="1"/>
                </p:cNvSpPr>
                <p:nvPr/>
              </p:nvSpPr>
              <p:spPr bwMode="auto">
                <a:xfrm>
                  <a:off x="12954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1</a:t>
                  </a:r>
                </a:p>
              </p:txBody>
            </p:sp>
            <p:sp>
              <p:nvSpPr>
                <p:cNvPr id="16454" name="Rectangle 72"/>
                <p:cNvSpPr>
                  <a:spLocks noChangeArrowheads="1"/>
                </p:cNvSpPr>
                <p:nvPr/>
              </p:nvSpPr>
              <p:spPr bwMode="auto">
                <a:xfrm>
                  <a:off x="19050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2</a:t>
                  </a:r>
                </a:p>
              </p:txBody>
            </p:sp>
            <p:sp>
              <p:nvSpPr>
                <p:cNvPr id="16455" name="Rectangle 73"/>
                <p:cNvSpPr>
                  <a:spLocks noChangeArrowheads="1"/>
                </p:cNvSpPr>
                <p:nvPr/>
              </p:nvSpPr>
              <p:spPr bwMode="auto">
                <a:xfrm>
                  <a:off x="24384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3</a:t>
                  </a:r>
                </a:p>
              </p:txBody>
            </p:sp>
            <p:sp>
              <p:nvSpPr>
                <p:cNvPr id="16456" name="Rectangle 74"/>
                <p:cNvSpPr>
                  <a:spLocks noChangeArrowheads="1"/>
                </p:cNvSpPr>
                <p:nvPr/>
              </p:nvSpPr>
              <p:spPr bwMode="auto">
                <a:xfrm>
                  <a:off x="30480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6</a:t>
                  </a:r>
                </a:p>
              </p:txBody>
            </p:sp>
            <p:sp>
              <p:nvSpPr>
                <p:cNvPr id="16457" name="Rectangle 75"/>
                <p:cNvSpPr>
                  <a:spLocks noChangeArrowheads="1"/>
                </p:cNvSpPr>
                <p:nvPr/>
              </p:nvSpPr>
              <p:spPr bwMode="auto">
                <a:xfrm>
                  <a:off x="36576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7</a:t>
                  </a:r>
                </a:p>
              </p:txBody>
            </p:sp>
            <p:sp>
              <p:nvSpPr>
                <p:cNvPr id="16458" name="Rectangle 76"/>
                <p:cNvSpPr>
                  <a:spLocks noChangeArrowheads="1"/>
                </p:cNvSpPr>
                <p:nvPr/>
              </p:nvSpPr>
              <p:spPr bwMode="auto">
                <a:xfrm>
                  <a:off x="41910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8</a:t>
                  </a:r>
                </a:p>
              </p:txBody>
            </p:sp>
            <p:sp>
              <p:nvSpPr>
                <p:cNvPr id="16459" name="Rectangle 77"/>
                <p:cNvSpPr>
                  <a:spLocks noChangeArrowheads="1"/>
                </p:cNvSpPr>
                <p:nvPr/>
              </p:nvSpPr>
              <p:spPr bwMode="auto">
                <a:xfrm>
                  <a:off x="48006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9</a:t>
                  </a:r>
                </a:p>
              </p:txBody>
            </p:sp>
            <p:sp>
              <p:nvSpPr>
                <p:cNvPr id="16460" name="Rectangle 78"/>
                <p:cNvSpPr>
                  <a:spLocks noChangeArrowheads="1"/>
                </p:cNvSpPr>
                <p:nvPr/>
              </p:nvSpPr>
              <p:spPr bwMode="auto">
                <a:xfrm>
                  <a:off x="53340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10</a:t>
                  </a:r>
                </a:p>
              </p:txBody>
            </p:sp>
            <p:sp>
              <p:nvSpPr>
                <p:cNvPr id="16461" name="Rectangle 79"/>
                <p:cNvSpPr>
                  <a:spLocks noChangeArrowheads="1"/>
                </p:cNvSpPr>
                <p:nvPr/>
              </p:nvSpPr>
              <p:spPr bwMode="auto">
                <a:xfrm>
                  <a:off x="59436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13</a:t>
                  </a:r>
                </a:p>
              </p:txBody>
            </p:sp>
            <p:sp>
              <p:nvSpPr>
                <p:cNvPr id="16462" name="Rectangle 80"/>
                <p:cNvSpPr>
                  <a:spLocks noChangeArrowheads="1"/>
                </p:cNvSpPr>
                <p:nvPr/>
              </p:nvSpPr>
              <p:spPr bwMode="auto">
                <a:xfrm>
                  <a:off x="65532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14</a:t>
                  </a:r>
                </a:p>
              </p:txBody>
            </p:sp>
            <p:sp>
              <p:nvSpPr>
                <p:cNvPr id="16463" name="Rectangle 81"/>
                <p:cNvSpPr>
                  <a:spLocks noChangeArrowheads="1"/>
                </p:cNvSpPr>
                <p:nvPr/>
              </p:nvSpPr>
              <p:spPr bwMode="auto">
                <a:xfrm>
                  <a:off x="71628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15</a:t>
                  </a:r>
                </a:p>
              </p:txBody>
            </p:sp>
            <p:sp>
              <p:nvSpPr>
                <p:cNvPr id="16464" name="Rectangle 82"/>
                <p:cNvSpPr>
                  <a:spLocks noChangeArrowheads="1"/>
                </p:cNvSpPr>
                <p:nvPr/>
              </p:nvSpPr>
              <p:spPr bwMode="auto">
                <a:xfrm>
                  <a:off x="77724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16</a:t>
                  </a:r>
                </a:p>
              </p:txBody>
            </p:sp>
            <p:sp>
              <p:nvSpPr>
                <p:cNvPr id="16465" name="Rectangle 83"/>
                <p:cNvSpPr>
                  <a:spLocks noChangeArrowheads="1"/>
                </p:cNvSpPr>
                <p:nvPr/>
              </p:nvSpPr>
              <p:spPr bwMode="auto">
                <a:xfrm>
                  <a:off x="8382000" y="12954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17</a:t>
                  </a:r>
                </a:p>
              </p:txBody>
            </p:sp>
            <p:sp>
              <p:nvSpPr>
                <p:cNvPr id="16466" name="Rectangle 84"/>
                <p:cNvSpPr>
                  <a:spLocks noChangeArrowheads="1"/>
                </p:cNvSpPr>
                <p:nvPr/>
              </p:nvSpPr>
              <p:spPr bwMode="auto">
                <a:xfrm>
                  <a:off x="152400" y="3810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20</a:t>
                  </a:r>
                </a:p>
              </p:txBody>
            </p:sp>
            <p:sp>
              <p:nvSpPr>
                <p:cNvPr id="16467" name="Rectangle 85"/>
                <p:cNvSpPr>
                  <a:spLocks noChangeArrowheads="1"/>
                </p:cNvSpPr>
                <p:nvPr/>
              </p:nvSpPr>
              <p:spPr bwMode="auto">
                <a:xfrm>
                  <a:off x="762000" y="3810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21</a:t>
                  </a:r>
                </a:p>
              </p:txBody>
            </p:sp>
            <p:sp>
              <p:nvSpPr>
                <p:cNvPr id="16468" name="Rectangle 86"/>
                <p:cNvSpPr>
                  <a:spLocks noChangeArrowheads="1"/>
                </p:cNvSpPr>
                <p:nvPr/>
              </p:nvSpPr>
              <p:spPr bwMode="auto">
                <a:xfrm>
                  <a:off x="1295400" y="3810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22</a:t>
                  </a:r>
                </a:p>
              </p:txBody>
            </p:sp>
            <p:sp>
              <p:nvSpPr>
                <p:cNvPr id="16469" name="Rectangle 87"/>
                <p:cNvSpPr>
                  <a:spLocks noChangeArrowheads="1"/>
                </p:cNvSpPr>
                <p:nvPr/>
              </p:nvSpPr>
              <p:spPr bwMode="auto">
                <a:xfrm>
                  <a:off x="1905000" y="3810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23</a:t>
                  </a:r>
                </a:p>
              </p:txBody>
            </p:sp>
            <p:sp>
              <p:nvSpPr>
                <p:cNvPr id="16470" name="Rectangle 88"/>
                <p:cNvSpPr>
                  <a:spLocks noChangeArrowheads="1"/>
                </p:cNvSpPr>
                <p:nvPr/>
              </p:nvSpPr>
              <p:spPr bwMode="auto">
                <a:xfrm>
                  <a:off x="2438400" y="3810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/>
                    <a:t> 24</a:t>
                  </a:r>
                </a:p>
              </p:txBody>
            </p:sp>
            <p:sp>
              <p:nvSpPr>
                <p:cNvPr id="16471" name="AutoShape 89"/>
                <p:cNvSpPr>
                  <a:spLocks noChangeArrowheads="1"/>
                </p:cNvSpPr>
                <p:nvPr/>
              </p:nvSpPr>
              <p:spPr bwMode="auto">
                <a:xfrm>
                  <a:off x="1295400" y="3962400"/>
                  <a:ext cx="609600" cy="304800"/>
                </a:xfrm>
                <a:prstGeom prst="flowChartAlternateProcess">
                  <a:avLst/>
                </a:prstGeom>
                <a:solidFill>
                  <a:srgbClr val="CC00CC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/>
                    <a:t>Promo</a:t>
                  </a:r>
                </a:p>
                <a:p>
                  <a:pPr algn="ctr"/>
                  <a:r>
                    <a:rPr lang="en-US" sz="800" b="1" dirty="0"/>
                    <a:t>Board</a:t>
                  </a:r>
                </a:p>
              </p:txBody>
            </p:sp>
            <p:sp>
              <p:nvSpPr>
                <p:cNvPr id="16472" name="Rectangle 90"/>
                <p:cNvSpPr>
                  <a:spLocks noChangeArrowheads="1"/>
                </p:cNvSpPr>
                <p:nvPr/>
              </p:nvSpPr>
              <p:spPr bwMode="auto">
                <a:xfrm>
                  <a:off x="3048000" y="38100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 dirty="0"/>
                    <a:t> 27</a:t>
                  </a:r>
                </a:p>
              </p:txBody>
            </p:sp>
            <p:sp>
              <p:nvSpPr>
                <p:cNvPr id="16473" name="AutoShape 92"/>
                <p:cNvSpPr>
                  <a:spLocks noChangeArrowheads="1"/>
                </p:cNvSpPr>
                <p:nvPr/>
              </p:nvSpPr>
              <p:spPr bwMode="auto">
                <a:xfrm>
                  <a:off x="1295400" y="3286125"/>
                  <a:ext cx="7696200" cy="152400"/>
                </a:xfrm>
                <a:prstGeom prst="flowChartAlternateProcess">
                  <a:avLst/>
                </a:prstGeom>
                <a:solidFill>
                  <a:srgbClr val="339933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/>
                    <a:t>2</a:t>
                  </a:r>
                  <a:r>
                    <a:rPr lang="en-US" sz="800" b="1" baseline="30000"/>
                    <a:t>nd</a:t>
                  </a:r>
                  <a:r>
                    <a:rPr lang="en-US" sz="800" b="1"/>
                    <a:t> PLT DEPLOYED</a:t>
                  </a:r>
                </a:p>
              </p:txBody>
            </p:sp>
            <p:sp>
              <p:nvSpPr>
                <p:cNvPr id="16474" name="AutoShape 95"/>
                <p:cNvSpPr>
                  <a:spLocks noChangeArrowheads="1"/>
                </p:cNvSpPr>
                <p:nvPr/>
              </p:nvSpPr>
              <p:spPr bwMode="auto">
                <a:xfrm>
                  <a:off x="2438400" y="1447801"/>
                  <a:ext cx="609600" cy="490722"/>
                </a:xfrm>
                <a:prstGeom prst="flowChartAlternateProcess">
                  <a:avLst/>
                </a:prstGeom>
                <a:solidFill>
                  <a:srgbClr val="CC00CC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/>
                    <a:t>BN Run</a:t>
                  </a:r>
                </a:p>
                <a:p>
                  <a:pPr algn="ctr"/>
                  <a:r>
                    <a:rPr lang="en-US" sz="800" b="1" dirty="0" smtClean="0"/>
                    <a:t>Payday</a:t>
                  </a:r>
                  <a:endParaRPr lang="en-US" sz="800" b="1" dirty="0"/>
                </a:p>
                <a:p>
                  <a:pPr algn="ctr"/>
                  <a:r>
                    <a:rPr lang="en-US" sz="800" b="1" dirty="0"/>
                    <a:t>Activities</a:t>
                  </a:r>
                </a:p>
              </p:txBody>
            </p:sp>
            <p:sp>
              <p:nvSpPr>
                <p:cNvPr id="16475" name="Rectangle 98"/>
                <p:cNvSpPr>
                  <a:spLocks noChangeArrowheads="1"/>
                </p:cNvSpPr>
                <p:nvPr/>
              </p:nvSpPr>
              <p:spPr bwMode="auto">
                <a:xfrm>
                  <a:off x="4191000" y="3657600"/>
                  <a:ext cx="533400" cy="152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900" b="1" dirty="0"/>
                    <a:t> </a:t>
                  </a:r>
                  <a:r>
                    <a:rPr lang="en-US" sz="900" b="1" dirty="0" smtClean="0"/>
                    <a:t>14</a:t>
                  </a:r>
                  <a:endParaRPr lang="en-US" sz="900" b="1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657600" y="3810000"/>
                  <a:ext cx="533400" cy="1524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cs typeface="+mn-cs"/>
                    </a:rPr>
                    <a:t>28</a:t>
                  </a: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191000" y="3810000"/>
                  <a:ext cx="609600" cy="1524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cs typeface="+mn-cs"/>
                    </a:rPr>
                    <a:t>29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4800600" y="3810000"/>
                  <a:ext cx="533400" cy="1524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900" b="1" dirty="0">
                      <a:cs typeface="+mn-cs"/>
                    </a:rPr>
                    <a:t>30</a:t>
                  </a: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762000" y="1447800"/>
                  <a:ext cx="533400" cy="1981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152400" y="1447800"/>
                  <a:ext cx="609600" cy="19812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7162800" y="3962400"/>
                  <a:ext cx="609600" cy="2057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7772400" y="3962400"/>
                  <a:ext cx="609600" cy="2057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5943600" y="3962400"/>
                  <a:ext cx="609600" cy="2057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6553200" y="3962400"/>
                  <a:ext cx="609600" cy="2057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52400" y="1295400"/>
                  <a:ext cx="6096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762000" y="1295400"/>
                  <a:ext cx="5334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7772400" y="3810000"/>
                  <a:ext cx="6096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7162800" y="3810000"/>
                  <a:ext cx="6096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6553200" y="3810000"/>
                  <a:ext cx="6096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5943600" y="3810000"/>
                  <a:ext cx="6096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8382000" y="3810000"/>
                  <a:ext cx="609600" cy="152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cs"/>
                  </a:endParaRPr>
                </a:p>
              </p:txBody>
            </p:sp>
            <p:sp>
              <p:nvSpPr>
                <p:cNvPr id="118" name="AutoShape 64"/>
                <p:cNvSpPr>
                  <a:spLocks noChangeArrowheads="1"/>
                </p:cNvSpPr>
                <p:nvPr/>
              </p:nvSpPr>
              <p:spPr bwMode="auto">
                <a:xfrm>
                  <a:off x="4114800" y="6215063"/>
                  <a:ext cx="152400" cy="180975"/>
                </a:xfrm>
                <a:prstGeom prst="flowChartAlternateProcess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b="1">
                    <a:latin typeface="+mn-lt"/>
                    <a:cs typeface="+mn-cs"/>
                  </a:endParaRPr>
                </a:p>
              </p:txBody>
            </p:sp>
            <p:sp>
              <p:nvSpPr>
                <p:cNvPr id="125" name="AutoShape 25"/>
                <p:cNvSpPr>
                  <a:spLocks noChangeArrowheads="1"/>
                </p:cNvSpPr>
                <p:nvPr/>
              </p:nvSpPr>
              <p:spPr bwMode="auto">
                <a:xfrm>
                  <a:off x="1905000" y="1447800"/>
                  <a:ext cx="533400" cy="285750"/>
                </a:xfrm>
                <a:prstGeom prst="flowChartAlternateProcess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 smtClean="0"/>
                    <a:t>URI</a:t>
                  </a:r>
                  <a:endParaRPr lang="en-US" sz="800" b="1" dirty="0"/>
                </a:p>
              </p:txBody>
            </p:sp>
            <p:sp>
              <p:nvSpPr>
                <p:cNvPr id="128" name="AutoShape 89"/>
                <p:cNvSpPr>
                  <a:spLocks noChangeArrowheads="1"/>
                </p:cNvSpPr>
                <p:nvPr/>
              </p:nvSpPr>
              <p:spPr bwMode="auto">
                <a:xfrm>
                  <a:off x="152400" y="5729747"/>
                  <a:ext cx="3505200" cy="171450"/>
                </a:xfrm>
                <a:prstGeom prst="flowChartAlternateProcess">
                  <a:avLst/>
                </a:prstGeom>
                <a:solidFill>
                  <a:srgbClr val="FFFF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 smtClean="0"/>
                    <a:t>62 Ready</a:t>
                  </a:r>
                  <a:endParaRPr lang="en-US" sz="800" b="1" dirty="0"/>
                </a:p>
              </p:txBody>
            </p:sp>
            <p:sp>
              <p:nvSpPr>
                <p:cNvPr id="120" name="AutoShape 25"/>
                <p:cNvSpPr>
                  <a:spLocks noChangeArrowheads="1"/>
                </p:cNvSpPr>
                <p:nvPr/>
              </p:nvSpPr>
              <p:spPr bwMode="auto">
                <a:xfrm>
                  <a:off x="3048000" y="1443470"/>
                  <a:ext cx="609600" cy="285750"/>
                </a:xfrm>
                <a:prstGeom prst="flowChartAlternateProcess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 smtClean="0"/>
                    <a:t>S-2</a:t>
                  </a:r>
                </a:p>
                <a:p>
                  <a:pPr algn="ctr"/>
                  <a:r>
                    <a:rPr lang="en-US" sz="800" b="1" dirty="0" smtClean="0"/>
                    <a:t>(Secret)</a:t>
                  </a:r>
                </a:p>
              </p:txBody>
            </p:sp>
            <p:sp>
              <p:nvSpPr>
                <p:cNvPr id="121" name="AutoShape 25"/>
                <p:cNvSpPr>
                  <a:spLocks noChangeArrowheads="1"/>
                </p:cNvSpPr>
                <p:nvPr/>
              </p:nvSpPr>
              <p:spPr bwMode="auto">
                <a:xfrm>
                  <a:off x="3048000" y="1733940"/>
                  <a:ext cx="609600" cy="285750"/>
                </a:xfrm>
                <a:prstGeom prst="flowChartAlternateProcess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 smtClean="0"/>
                    <a:t>Chaplin</a:t>
                  </a:r>
                </a:p>
                <a:p>
                  <a:pPr algn="ctr"/>
                  <a:r>
                    <a:rPr lang="en-US" sz="800" b="1" dirty="0" smtClean="0"/>
                    <a:t>Brief</a:t>
                  </a:r>
                  <a:endParaRPr lang="en-US" sz="800" b="1" dirty="0"/>
                </a:p>
              </p:txBody>
            </p:sp>
            <p:sp>
              <p:nvSpPr>
                <p:cNvPr id="122" name="AutoShape 92"/>
                <p:cNvSpPr>
                  <a:spLocks noChangeArrowheads="1"/>
                </p:cNvSpPr>
                <p:nvPr/>
              </p:nvSpPr>
              <p:spPr bwMode="auto">
                <a:xfrm>
                  <a:off x="3048000" y="5719899"/>
                  <a:ext cx="2895600" cy="191789"/>
                </a:xfrm>
                <a:prstGeom prst="flowChartAlternateProcess">
                  <a:avLst/>
                </a:prstGeom>
                <a:solidFill>
                  <a:srgbClr val="339933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800" b="1" dirty="0" smtClean="0"/>
                    <a:t>1</a:t>
                  </a:r>
                  <a:r>
                    <a:rPr lang="en-US" sz="800" b="1" baseline="30000" dirty="0" smtClean="0"/>
                    <a:t>t</a:t>
                  </a:r>
                  <a:r>
                    <a:rPr lang="en-US" sz="800" b="1" dirty="0" smtClean="0"/>
                    <a:t> PLT </a:t>
                  </a:r>
                  <a:r>
                    <a:rPr lang="en-US" sz="800" b="1" dirty="0"/>
                    <a:t>DEPLOYED</a:t>
                  </a:r>
                </a:p>
              </p:txBody>
            </p:sp>
          </p:grpSp>
          <p:sp>
            <p:nvSpPr>
              <p:cNvPr id="127" name="AutoShape 29"/>
              <p:cNvSpPr>
                <a:spLocks noChangeArrowheads="1"/>
              </p:cNvSpPr>
              <p:nvPr/>
            </p:nvSpPr>
            <p:spPr bwMode="auto">
              <a:xfrm>
                <a:off x="6553200" y="1877924"/>
                <a:ext cx="609600" cy="381000"/>
              </a:xfrm>
              <a:prstGeom prst="flowChartAlternateProcess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FRG</a:t>
                </a:r>
              </a:p>
              <a:p>
                <a:pPr algn="ctr"/>
                <a:r>
                  <a:rPr lang="en-US" sz="800" b="1" dirty="0" smtClean="0"/>
                  <a:t>Bldg 223</a:t>
                </a:r>
              </a:p>
              <a:p>
                <a:pPr algn="ctr"/>
                <a:r>
                  <a:rPr lang="en-US" sz="800" b="1" dirty="0" smtClean="0"/>
                  <a:t>1800</a:t>
                </a:r>
                <a:endParaRPr lang="en-US" sz="800" b="1" dirty="0"/>
              </a:p>
            </p:txBody>
          </p:sp>
          <p:sp>
            <p:nvSpPr>
              <p:cNvPr id="129" name="AutoShape 32"/>
              <p:cNvSpPr>
                <a:spLocks noChangeArrowheads="1"/>
              </p:cNvSpPr>
              <p:nvPr/>
            </p:nvSpPr>
            <p:spPr bwMode="auto">
              <a:xfrm>
                <a:off x="3048000" y="2393250"/>
                <a:ext cx="609600" cy="533400"/>
              </a:xfrm>
              <a:prstGeom prst="flowChartAlternateProcess">
                <a:avLst/>
              </a:prstGeom>
              <a:solidFill>
                <a:srgbClr val="FF9900">
                  <a:alpha val="54901"/>
                </a:srgbClr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Command</a:t>
                </a:r>
              </a:p>
              <a:p>
                <a:pPr algn="ctr"/>
                <a:r>
                  <a:rPr lang="en-US" sz="800" b="1" dirty="0" err="1" smtClean="0"/>
                  <a:t>Maint</a:t>
                </a:r>
                <a:endParaRPr lang="en-US" sz="800" b="1" dirty="0" smtClean="0"/>
              </a:p>
              <a:p>
                <a:pPr algn="ctr"/>
                <a:r>
                  <a:rPr lang="en-US" sz="800" b="1" dirty="0" smtClean="0"/>
                  <a:t>Weapons</a:t>
                </a:r>
                <a:endParaRPr lang="en-US" sz="800" b="1" dirty="0"/>
              </a:p>
            </p:txBody>
          </p:sp>
          <p:sp>
            <p:nvSpPr>
              <p:cNvPr id="130" name="AutoShape 32"/>
              <p:cNvSpPr>
                <a:spLocks noChangeArrowheads="1"/>
              </p:cNvSpPr>
              <p:nvPr/>
            </p:nvSpPr>
            <p:spPr bwMode="auto">
              <a:xfrm>
                <a:off x="6553200" y="2257667"/>
                <a:ext cx="609600" cy="533400"/>
              </a:xfrm>
              <a:prstGeom prst="flowChartAlternateProcess">
                <a:avLst/>
              </a:prstGeom>
              <a:solidFill>
                <a:srgbClr val="FF9900">
                  <a:alpha val="54901"/>
                </a:srgbClr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Command</a:t>
                </a:r>
              </a:p>
              <a:p>
                <a:pPr algn="ctr"/>
                <a:r>
                  <a:rPr lang="en-US" sz="800" b="1" dirty="0" err="1" smtClean="0"/>
                  <a:t>Maint</a:t>
                </a:r>
                <a:endParaRPr lang="en-US" sz="800" b="1" dirty="0" smtClean="0"/>
              </a:p>
              <a:p>
                <a:pPr algn="ctr"/>
                <a:r>
                  <a:rPr lang="en-US" sz="800" b="1" dirty="0" err="1" smtClean="0"/>
                  <a:t>Commo</a:t>
                </a:r>
                <a:endParaRPr lang="en-US" sz="800" b="1" dirty="0"/>
              </a:p>
            </p:txBody>
          </p:sp>
          <p:sp>
            <p:nvSpPr>
              <p:cNvPr id="131" name="AutoShape 32"/>
              <p:cNvSpPr>
                <a:spLocks noChangeArrowheads="1"/>
              </p:cNvSpPr>
              <p:nvPr/>
            </p:nvSpPr>
            <p:spPr bwMode="auto">
              <a:xfrm>
                <a:off x="152400" y="4191000"/>
                <a:ext cx="609600" cy="533400"/>
              </a:xfrm>
              <a:prstGeom prst="flowChartAlternateProcess">
                <a:avLst/>
              </a:prstGeom>
              <a:solidFill>
                <a:srgbClr val="FF9900">
                  <a:alpha val="54901"/>
                </a:srgbClr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Command</a:t>
                </a:r>
              </a:p>
              <a:p>
                <a:pPr algn="ctr"/>
                <a:r>
                  <a:rPr lang="en-US" sz="800" b="1" dirty="0" err="1" smtClean="0"/>
                  <a:t>Maint</a:t>
                </a:r>
                <a:endParaRPr lang="en-US" sz="800" b="1" dirty="0" smtClean="0"/>
              </a:p>
              <a:p>
                <a:pPr algn="ctr"/>
                <a:r>
                  <a:rPr lang="en-US" sz="800" b="1" dirty="0" smtClean="0"/>
                  <a:t>CBRN-</a:t>
                </a:r>
                <a:endParaRPr lang="en-US" sz="800" b="1" dirty="0"/>
              </a:p>
            </p:txBody>
          </p:sp>
          <p:sp>
            <p:nvSpPr>
              <p:cNvPr id="132" name="AutoShape 32"/>
              <p:cNvSpPr>
                <a:spLocks noChangeArrowheads="1"/>
              </p:cNvSpPr>
              <p:nvPr/>
            </p:nvSpPr>
            <p:spPr bwMode="auto">
              <a:xfrm>
                <a:off x="3657600" y="4191000"/>
                <a:ext cx="533400" cy="685800"/>
              </a:xfrm>
              <a:prstGeom prst="flowChartAlternateProcess">
                <a:avLst/>
              </a:prstGeom>
              <a:solidFill>
                <a:srgbClr val="FF9900">
                  <a:alpha val="54901"/>
                </a:srgbClr>
              </a:solidFill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Command</a:t>
                </a:r>
              </a:p>
              <a:p>
                <a:pPr algn="ctr"/>
                <a:r>
                  <a:rPr lang="en-US" sz="800" b="1" dirty="0" err="1" smtClean="0"/>
                  <a:t>Maint</a:t>
                </a:r>
                <a:endParaRPr lang="en-US" sz="800" b="1" dirty="0" smtClean="0"/>
              </a:p>
              <a:p>
                <a:pPr algn="ctr"/>
                <a:r>
                  <a:rPr lang="en-US" sz="800" b="1" dirty="0" smtClean="0"/>
                  <a:t>Facilities / </a:t>
                </a:r>
              </a:p>
              <a:p>
                <a:pPr algn="ctr"/>
                <a:r>
                  <a:rPr lang="en-US" sz="800" b="1" dirty="0" smtClean="0"/>
                  <a:t>Work</a:t>
                </a:r>
              </a:p>
              <a:p>
                <a:pPr algn="ctr"/>
                <a:r>
                  <a:rPr lang="en-US" sz="800" b="1" dirty="0" smtClean="0"/>
                  <a:t> Orders</a:t>
                </a:r>
                <a:endParaRPr lang="en-US" sz="800" b="1" dirty="0"/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5334000" y="4026725"/>
                <a:ext cx="609600" cy="152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900" b="1" dirty="0" smtClean="0">
                    <a:cs typeface="+mn-cs"/>
                  </a:rPr>
                  <a:t>31</a:t>
                </a:r>
                <a:endParaRPr lang="en-US" sz="900" b="1" dirty="0">
                  <a:cs typeface="+mn-cs"/>
                </a:endParaRPr>
              </a:p>
            </p:txBody>
          </p:sp>
          <p:sp>
            <p:nvSpPr>
              <p:cNvPr id="140" name="AutoShape 60"/>
              <p:cNvSpPr>
                <a:spLocks noChangeArrowheads="1"/>
              </p:cNvSpPr>
              <p:nvPr/>
            </p:nvSpPr>
            <p:spPr bwMode="auto">
              <a:xfrm>
                <a:off x="152400" y="5674425"/>
                <a:ext cx="5791200" cy="133350"/>
              </a:xfrm>
              <a:prstGeom prst="flowChartAlternateProcess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WHITE CYCLE   HOLIDAY ½ DAY SCHEDULE</a:t>
                </a:r>
                <a:endParaRPr lang="en-US" sz="800" b="1" dirty="0"/>
              </a:p>
            </p:txBody>
          </p:sp>
          <p:sp>
            <p:nvSpPr>
              <p:cNvPr id="141" name="AutoShape 89"/>
              <p:cNvSpPr>
                <a:spLocks noChangeArrowheads="1"/>
              </p:cNvSpPr>
              <p:nvPr/>
            </p:nvSpPr>
            <p:spPr bwMode="auto">
              <a:xfrm>
                <a:off x="4800600" y="1877924"/>
                <a:ext cx="533400" cy="304800"/>
              </a:xfrm>
              <a:prstGeom prst="flowChartAlternateProcess">
                <a:avLst/>
              </a:prstGeom>
              <a:solidFill>
                <a:srgbClr val="CC00CC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BN</a:t>
                </a:r>
              </a:p>
              <a:p>
                <a:pPr algn="ctr"/>
                <a:r>
                  <a:rPr lang="en-US" sz="800" b="1" dirty="0" smtClean="0"/>
                  <a:t>NCOPD</a:t>
                </a:r>
                <a:endParaRPr lang="en-US" sz="800" b="1" dirty="0"/>
              </a:p>
            </p:txBody>
          </p:sp>
          <p:sp>
            <p:nvSpPr>
              <p:cNvPr id="142" name="AutoShape 29"/>
              <p:cNvSpPr>
                <a:spLocks noChangeArrowheads="1"/>
              </p:cNvSpPr>
              <p:nvPr/>
            </p:nvSpPr>
            <p:spPr bwMode="auto">
              <a:xfrm>
                <a:off x="1295400" y="2257667"/>
                <a:ext cx="609600" cy="304800"/>
              </a:xfrm>
              <a:prstGeom prst="flowChartAlternateProcess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RTW</a:t>
                </a:r>
              </a:p>
              <a:p>
                <a:pPr algn="ctr"/>
                <a:r>
                  <a:rPr lang="en-US" sz="800" b="1" dirty="0" smtClean="0"/>
                  <a:t>IPR</a:t>
                </a:r>
                <a:endParaRPr lang="en-US" sz="800" b="1" dirty="0"/>
              </a:p>
            </p:txBody>
          </p:sp>
          <p:sp>
            <p:nvSpPr>
              <p:cNvPr id="143" name="AutoShape 25"/>
              <p:cNvSpPr>
                <a:spLocks noChangeArrowheads="1"/>
              </p:cNvSpPr>
              <p:nvPr/>
            </p:nvSpPr>
            <p:spPr bwMode="auto">
              <a:xfrm>
                <a:off x="4196165" y="3268686"/>
                <a:ext cx="608944" cy="272874"/>
              </a:xfrm>
              <a:prstGeom prst="flowChartAlternateProcess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Squad </a:t>
                </a:r>
              </a:p>
              <a:p>
                <a:pPr algn="ctr"/>
                <a:r>
                  <a:rPr lang="en-US" sz="800" b="1" dirty="0" smtClean="0"/>
                  <a:t>Movement</a:t>
                </a:r>
                <a:endParaRPr lang="en-US" sz="800" b="1" dirty="0"/>
              </a:p>
            </p:txBody>
          </p:sp>
          <p:sp>
            <p:nvSpPr>
              <p:cNvPr id="144" name="AutoShape 25"/>
              <p:cNvSpPr>
                <a:spLocks noChangeArrowheads="1"/>
              </p:cNvSpPr>
              <p:nvPr/>
            </p:nvSpPr>
            <p:spPr bwMode="auto">
              <a:xfrm>
                <a:off x="3663340" y="3268686"/>
                <a:ext cx="532826" cy="272874"/>
              </a:xfrm>
              <a:prstGeom prst="flowChartAlternateProcess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M4 / M249</a:t>
                </a:r>
              </a:p>
              <a:p>
                <a:pPr algn="ctr"/>
                <a:r>
                  <a:rPr lang="en-US" sz="800" b="1" dirty="0" smtClean="0"/>
                  <a:t>Range</a:t>
                </a:r>
                <a:endParaRPr lang="en-US" sz="800" b="1" dirty="0"/>
              </a:p>
            </p:txBody>
          </p:sp>
          <p:sp>
            <p:nvSpPr>
              <p:cNvPr id="145" name="AutoShape 25"/>
              <p:cNvSpPr>
                <a:spLocks noChangeArrowheads="1"/>
              </p:cNvSpPr>
              <p:nvPr/>
            </p:nvSpPr>
            <p:spPr bwMode="auto">
              <a:xfrm>
                <a:off x="4800600" y="3267612"/>
                <a:ext cx="533400" cy="272874"/>
              </a:xfrm>
              <a:prstGeom prst="flowChartAlternateProcess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M9</a:t>
                </a:r>
              </a:p>
              <a:p>
                <a:pPr algn="ctr"/>
                <a:r>
                  <a:rPr lang="en-US" sz="800" b="1" dirty="0" smtClean="0"/>
                  <a:t>Range</a:t>
                </a:r>
                <a:endParaRPr lang="en-US" sz="800" b="1" dirty="0"/>
              </a:p>
            </p:txBody>
          </p:sp>
          <p:sp>
            <p:nvSpPr>
              <p:cNvPr id="147" name="AutoShape 89"/>
              <p:cNvSpPr>
                <a:spLocks noChangeArrowheads="1"/>
              </p:cNvSpPr>
              <p:nvPr/>
            </p:nvSpPr>
            <p:spPr bwMode="auto">
              <a:xfrm>
                <a:off x="8382000" y="1859841"/>
                <a:ext cx="609600" cy="279857"/>
              </a:xfrm>
              <a:prstGeom prst="flowChartAlternateProcess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800" b="1" dirty="0" smtClean="0"/>
                  <a:t>Deploy</a:t>
                </a:r>
              </a:p>
              <a:p>
                <a:pPr algn="ctr"/>
                <a:r>
                  <a:rPr lang="en-US" sz="800" b="1" dirty="0" smtClean="0"/>
                  <a:t>Ceremony</a:t>
                </a:r>
              </a:p>
            </p:txBody>
          </p:sp>
        </p:grpSp>
        <p:sp>
          <p:nvSpPr>
            <p:cNvPr id="150" name="AutoShape 25"/>
            <p:cNvSpPr>
              <a:spLocks noChangeArrowheads="1"/>
            </p:cNvSpPr>
            <p:nvPr/>
          </p:nvSpPr>
          <p:spPr bwMode="auto">
            <a:xfrm>
              <a:off x="1295400" y="3048000"/>
              <a:ext cx="1143000" cy="152400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JPQC Training</a:t>
              </a:r>
              <a:endParaRPr lang="en-US" sz="800" b="1" dirty="0"/>
            </a:p>
          </p:txBody>
        </p:sp>
        <p:sp>
          <p:nvSpPr>
            <p:cNvPr id="151" name="AutoShape 89"/>
            <p:cNvSpPr>
              <a:spLocks noChangeArrowheads="1"/>
            </p:cNvSpPr>
            <p:nvPr/>
          </p:nvSpPr>
          <p:spPr bwMode="auto">
            <a:xfrm>
              <a:off x="1905000" y="4991100"/>
              <a:ext cx="533400" cy="4572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Barracks </a:t>
              </a:r>
            </a:p>
            <a:p>
              <a:pPr algn="ctr"/>
              <a:r>
                <a:rPr lang="en-US" sz="800" b="1" dirty="0" smtClean="0"/>
                <a:t>Pack</a:t>
              </a:r>
            </a:p>
            <a:p>
              <a:pPr algn="ctr"/>
              <a:r>
                <a:rPr lang="en-US" sz="800" b="1" dirty="0" smtClean="0"/>
                <a:t> Out</a:t>
              </a:r>
              <a:endParaRPr lang="en-US" sz="800" b="1" dirty="0"/>
            </a:p>
          </p:txBody>
        </p:sp>
        <p:sp>
          <p:nvSpPr>
            <p:cNvPr id="136" name="AutoShape 29"/>
            <p:cNvSpPr>
              <a:spLocks noChangeArrowheads="1"/>
            </p:cNvSpPr>
            <p:nvPr/>
          </p:nvSpPr>
          <p:spPr bwMode="auto">
            <a:xfrm>
              <a:off x="1295400" y="1447800"/>
              <a:ext cx="609600" cy="401374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Barracks</a:t>
              </a:r>
            </a:p>
            <a:p>
              <a:pPr algn="ctr"/>
              <a:r>
                <a:rPr lang="en-US" sz="800" b="1" dirty="0" smtClean="0"/>
                <a:t>Pack out</a:t>
              </a:r>
            </a:p>
            <a:p>
              <a:pPr algn="ctr"/>
              <a:r>
                <a:rPr lang="en-US" sz="800" b="1" dirty="0" smtClean="0"/>
                <a:t>Brief</a:t>
              </a:r>
              <a:endParaRPr lang="en-US" sz="800" b="1" dirty="0"/>
            </a:p>
          </p:txBody>
        </p:sp>
        <p:sp>
          <p:nvSpPr>
            <p:cNvPr id="152" name="AutoShape 89"/>
            <p:cNvSpPr>
              <a:spLocks noChangeArrowheads="1"/>
            </p:cNvSpPr>
            <p:nvPr/>
          </p:nvSpPr>
          <p:spPr bwMode="auto">
            <a:xfrm>
              <a:off x="6553200" y="3057525"/>
              <a:ext cx="1219200" cy="1524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00" b="1" dirty="0" smtClean="0"/>
                <a:t>1</a:t>
              </a:r>
              <a:r>
                <a:rPr lang="en-US" sz="700" b="1" baseline="30000" dirty="0" smtClean="0"/>
                <a:t>st</a:t>
              </a:r>
              <a:r>
                <a:rPr lang="en-US" sz="700" b="1" dirty="0" smtClean="0"/>
                <a:t> PLT ESAPI Scan at CIF</a:t>
              </a:r>
              <a:endParaRPr lang="en-US" sz="7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774825"/>
          </a:xfrm>
        </p:spPr>
        <p:txBody>
          <a:bodyPr/>
          <a:lstStyle/>
          <a:p>
            <a:pPr eaLnBrk="1" hangingPunct="1"/>
            <a:r>
              <a:rPr lang="en-US" sz="2800" b="1" smtClean="0"/>
              <a:t>977th Off-Post Schools</a:t>
            </a:r>
            <a:br>
              <a:rPr lang="en-US" sz="2800" b="1" smtClean="0"/>
            </a:br>
            <a:r>
              <a:rPr lang="en-US" sz="2800" b="1" smtClean="0"/>
              <a:t>(Page 1 of 1)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" y="1524000"/>
          <a:ext cx="8877300" cy="768350"/>
        </p:xfrm>
        <a:graphic>
          <a:graphicData uri="http://schemas.openxmlformats.org/presentationml/2006/ole">
            <p:oleObj spid="_x0000_s382988" name="Worksheet" r:id="rId4" imgW="5991343" imgH="4953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163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b="1" smtClean="0"/>
              <a:t>977th NCOES Schools</a:t>
            </a:r>
            <a:br>
              <a:rPr lang="en-US" sz="2800" b="1" smtClean="0"/>
            </a:br>
            <a:r>
              <a:rPr lang="en-US" sz="2800" b="1" smtClean="0"/>
              <a:t>(Page 1 of 1)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4800" y="1447800"/>
          <a:ext cx="8585200" cy="2730500"/>
        </p:xfrm>
        <a:graphic>
          <a:graphicData uri="http://schemas.openxmlformats.org/presentationml/2006/ole">
            <p:oleObj spid="_x0000_s384012" name="Worksheet" r:id="rId4" imgW="6143635" imgH="162885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8000"/>
                </a:solidFill>
              </a:rPr>
              <a:t>GREEN</a:t>
            </a:r>
            <a:r>
              <a:rPr lang="en-US" b="1"/>
              <a:t> = 100%          </a:t>
            </a:r>
            <a:r>
              <a:rPr lang="en-US" b="1">
                <a:solidFill>
                  <a:srgbClr val="FFCC00"/>
                </a:solidFill>
              </a:rPr>
              <a:t>AMBER</a:t>
            </a:r>
            <a:r>
              <a:rPr lang="en-US" b="1"/>
              <a:t> = 75%-99%          </a:t>
            </a:r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= 0%-74%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14600" y="395288"/>
            <a:ext cx="430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MANDATORY TRAINING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52400" y="1447800"/>
          <a:ext cx="8839200" cy="4860925"/>
        </p:xfrm>
        <a:graphic>
          <a:graphicData uri="http://schemas.openxmlformats.org/presentationml/2006/ole">
            <p:oleObj spid="_x0000_s17425" name="Worksheet" r:id="rId4" imgW="6838849" imgH="423855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96913" y="331788"/>
            <a:ext cx="18415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 sz="3200" b="1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 dirty="0"/>
              <a:t> UNIT READINESS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6324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8000"/>
                </a:solidFill>
              </a:rPr>
              <a:t>GREEN</a:t>
            </a:r>
            <a:r>
              <a:rPr lang="en-US" b="1"/>
              <a:t> = 100%          </a:t>
            </a:r>
            <a:r>
              <a:rPr lang="en-US" b="1">
                <a:solidFill>
                  <a:srgbClr val="FFCC00"/>
                </a:solidFill>
              </a:rPr>
              <a:t>AMBER</a:t>
            </a:r>
            <a:r>
              <a:rPr lang="en-US" b="1"/>
              <a:t> = 75%-99%          </a:t>
            </a:r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= 0%-74%</a:t>
            </a:r>
          </a:p>
        </p:txBody>
      </p:sp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152400" y="1419226"/>
          <a:ext cx="8839199" cy="4805046"/>
        </p:xfrm>
        <a:graphic>
          <a:graphicData uri="http://schemas.openxmlformats.org/drawingml/2006/table">
            <a:tbl>
              <a:tblPr/>
              <a:tblGrid>
                <a:gridCol w="2209800"/>
                <a:gridCol w="1676400"/>
                <a:gridCol w="837596"/>
                <a:gridCol w="2159828"/>
                <a:gridCol w="1955575"/>
              </a:tblGrid>
              <a:tr h="2562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DEPLOY</a:t>
                      </a:r>
                    </a:p>
                  </a:txBody>
                  <a:tcPr marT="0" marB="0" anchor="b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REQUIRED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IAW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FR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350-1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 QUAL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 DATE</a:t>
                      </a:r>
                    </a:p>
                  </a:txBody>
                  <a:tcPr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  <a:tr h="461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UMO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1LT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SFC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HAZMAT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Officer, 1 NCO)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FIELD SANITATION TEAM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(1 NCO, 1 Soldier)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UPL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Once Deployed 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SAFETY OFFICER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SSG or Above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1LT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2-4 Nov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COMBATIVES LEVEL II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1SG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SSG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Name/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CLS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of Company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82/128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ARMS MAINT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SGT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Name,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MAIL HANDLER</a:t>
                      </a:r>
                    </a:p>
                  </a:txBody>
                  <a:tcPr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per PLT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SPC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PFC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Last Name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Operations Issues</a:t>
            </a:r>
            <a:endParaRPr lang="en-US" sz="2800" b="1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sz="5400" smtClean="0"/>
              <a:t>1SG GUIDANCE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sz="5400" smtClean="0"/>
              <a:t>COMMANDER’S GUIDANCE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597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00A000"/>
                </a:solidFill>
              </a:rPr>
              <a:t>300</a:t>
            </a:r>
            <a:r>
              <a:rPr lang="en-US" sz="3200" b="1" baseline="30000">
                <a:solidFill>
                  <a:srgbClr val="00A000"/>
                </a:solidFill>
              </a:rPr>
              <a:t>th</a:t>
            </a:r>
            <a:r>
              <a:rPr lang="en-US" sz="3200" b="1">
                <a:solidFill>
                  <a:srgbClr val="00A000"/>
                </a:solidFill>
              </a:rPr>
              <a:t> Military Police Company</a:t>
            </a:r>
          </a:p>
        </p:txBody>
      </p:sp>
      <p:pic>
        <p:nvPicPr>
          <p:cNvPr id="61443" name="Picture 3" descr="npo000017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03538" y="2057400"/>
            <a:ext cx="3260725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4308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648176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atin typeface="+mn-lt"/>
                <a:cs typeface="+mn-cs"/>
              </a:rPr>
              <a:t>Training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atin typeface="+mn-lt"/>
                <a:cs typeface="+mn-cs"/>
              </a:rPr>
              <a:t>Meeting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>
                <a:latin typeface="+mn-lt"/>
                <a:cs typeface="+mn-cs"/>
              </a:rPr>
              <a:t>Concluded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613650" y="5924550"/>
            <a:ext cx="4333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endParaRPr lang="en-US" sz="1200"/>
          </a:p>
        </p:txBody>
      </p:sp>
      <p:sp>
        <p:nvSpPr>
          <p:cNvPr id="17432" name="AutoShape 25"/>
          <p:cNvSpPr>
            <a:spLocks noChangeArrowheads="1"/>
          </p:cNvSpPr>
          <p:nvPr/>
        </p:nvSpPr>
        <p:spPr bwMode="auto">
          <a:xfrm>
            <a:off x="1600200" y="6248401"/>
            <a:ext cx="152400" cy="18097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33" name="Rectangle 26"/>
          <p:cNvSpPr>
            <a:spLocks noChangeArrowheads="1"/>
          </p:cNvSpPr>
          <p:nvPr/>
        </p:nvSpPr>
        <p:spPr bwMode="auto">
          <a:xfrm>
            <a:off x="1752600" y="6248400"/>
            <a:ext cx="762000" cy="22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Range</a:t>
            </a:r>
          </a:p>
        </p:txBody>
      </p:sp>
      <p:sp>
        <p:nvSpPr>
          <p:cNvPr id="17434" name="AutoShape 27"/>
          <p:cNvSpPr>
            <a:spLocks noChangeArrowheads="1"/>
          </p:cNvSpPr>
          <p:nvPr/>
        </p:nvSpPr>
        <p:spPr bwMode="auto">
          <a:xfrm>
            <a:off x="2819400" y="6219826"/>
            <a:ext cx="152400" cy="180975"/>
          </a:xfrm>
          <a:prstGeom prst="flowChartAlternateProcess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2971800" y="6248400"/>
            <a:ext cx="838200" cy="22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FTX</a:t>
            </a:r>
          </a:p>
        </p:txBody>
      </p:sp>
      <p:sp>
        <p:nvSpPr>
          <p:cNvPr id="17436" name="AutoShape 29"/>
          <p:cNvSpPr>
            <a:spLocks noChangeArrowheads="1"/>
          </p:cNvSpPr>
          <p:nvPr/>
        </p:nvSpPr>
        <p:spPr bwMode="auto">
          <a:xfrm>
            <a:off x="2819400" y="6524626"/>
            <a:ext cx="152400" cy="180975"/>
          </a:xfrm>
          <a:prstGeom prst="flowChartAlternateProcess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37" name="Rectangle 30"/>
          <p:cNvSpPr>
            <a:spLocks noChangeArrowheads="1"/>
          </p:cNvSpPr>
          <p:nvPr/>
        </p:nvSpPr>
        <p:spPr bwMode="auto">
          <a:xfrm>
            <a:off x="3048000" y="6553200"/>
            <a:ext cx="7620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Admin</a:t>
            </a:r>
          </a:p>
        </p:txBody>
      </p:sp>
      <p:sp>
        <p:nvSpPr>
          <p:cNvPr id="17439" name="AutoShape 32"/>
          <p:cNvSpPr>
            <a:spLocks noChangeArrowheads="1"/>
          </p:cNvSpPr>
          <p:nvPr/>
        </p:nvSpPr>
        <p:spPr bwMode="auto">
          <a:xfrm>
            <a:off x="1600200" y="6553200"/>
            <a:ext cx="152400" cy="152400"/>
          </a:xfrm>
          <a:prstGeom prst="flowChartAlternateProcess">
            <a:avLst/>
          </a:prstGeom>
          <a:solidFill>
            <a:srgbClr val="FF9900">
              <a:alpha val="54901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40" name="Rectangle 33"/>
          <p:cNvSpPr>
            <a:spLocks noChangeArrowheads="1"/>
          </p:cNvSpPr>
          <p:nvPr/>
        </p:nvSpPr>
        <p:spPr bwMode="auto">
          <a:xfrm>
            <a:off x="1752600" y="6553200"/>
            <a:ext cx="7620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Training</a:t>
            </a:r>
          </a:p>
        </p:txBody>
      </p:sp>
      <p:sp>
        <p:nvSpPr>
          <p:cNvPr id="17455" name="Rectangle 48"/>
          <p:cNvSpPr>
            <a:spLocks noChangeArrowheads="1"/>
          </p:cNvSpPr>
          <p:nvPr/>
        </p:nvSpPr>
        <p:spPr bwMode="auto">
          <a:xfrm>
            <a:off x="4572000" y="6248400"/>
            <a:ext cx="7620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Road Commitment</a:t>
            </a: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1333500" y="228601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977th Military Police Company</a:t>
            </a:r>
          </a:p>
        </p:txBody>
      </p:sp>
      <p:sp>
        <p:nvSpPr>
          <p:cNvPr id="17467" name="Rectangle 61"/>
          <p:cNvSpPr>
            <a:spLocks noChangeArrowheads="1"/>
          </p:cNvSpPr>
          <p:nvPr/>
        </p:nvSpPr>
        <p:spPr bwMode="auto">
          <a:xfrm>
            <a:off x="4495800" y="6553200"/>
            <a:ext cx="9144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BN Event</a:t>
            </a:r>
          </a:p>
        </p:txBody>
      </p:sp>
      <p:sp>
        <p:nvSpPr>
          <p:cNvPr id="17468" name="AutoShape 62"/>
          <p:cNvSpPr>
            <a:spLocks noChangeArrowheads="1"/>
          </p:cNvSpPr>
          <p:nvPr/>
        </p:nvSpPr>
        <p:spPr bwMode="auto">
          <a:xfrm>
            <a:off x="4114800" y="6553201"/>
            <a:ext cx="152400" cy="180975"/>
          </a:xfrm>
          <a:prstGeom prst="flowChartAlternateProcess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18" name="AutoShape 64"/>
          <p:cNvSpPr>
            <a:spLocks noChangeArrowheads="1"/>
          </p:cNvSpPr>
          <p:nvPr/>
        </p:nvSpPr>
        <p:spPr bwMode="auto">
          <a:xfrm>
            <a:off x="4114800" y="6215063"/>
            <a:ext cx="152400" cy="180975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>
              <a:latin typeface="+mn-lt"/>
              <a:cs typeface="+mn-cs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42877" y="1447800"/>
            <a:ext cx="8848725" cy="4533900"/>
            <a:chOff x="142877" y="914400"/>
            <a:chExt cx="8848725" cy="5143500"/>
          </a:xfrm>
        </p:grpSpPr>
        <p:sp>
          <p:nvSpPr>
            <p:cNvPr id="134" name="AutoShape 94"/>
            <p:cNvSpPr>
              <a:spLocks noChangeArrowheads="1"/>
            </p:cNvSpPr>
            <p:nvPr/>
          </p:nvSpPr>
          <p:spPr bwMode="auto">
            <a:xfrm>
              <a:off x="152400" y="1447800"/>
              <a:ext cx="609600" cy="1941451"/>
            </a:xfrm>
            <a:prstGeom prst="flowChartAlternateProcess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Training</a:t>
              </a:r>
            </a:p>
            <a:p>
              <a:pPr algn="ctr"/>
              <a:r>
                <a:rPr lang="en-US" sz="800" b="1" dirty="0"/>
                <a:t>Holiday</a:t>
              </a:r>
            </a:p>
          </p:txBody>
        </p:sp>
        <p:sp>
          <p:nvSpPr>
            <p:cNvPr id="125" name="AutoShape 94"/>
            <p:cNvSpPr>
              <a:spLocks noChangeArrowheads="1"/>
            </p:cNvSpPr>
            <p:nvPr/>
          </p:nvSpPr>
          <p:spPr bwMode="auto">
            <a:xfrm>
              <a:off x="5943600" y="1447800"/>
              <a:ext cx="609600" cy="1924050"/>
            </a:xfrm>
            <a:prstGeom prst="flowChartAlternateProcess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Training</a:t>
              </a:r>
            </a:p>
            <a:p>
              <a:pPr algn="ctr"/>
              <a:r>
                <a:rPr lang="en-US" sz="800" b="1" dirty="0"/>
                <a:t>Holiday</a:t>
              </a:r>
            </a:p>
          </p:txBody>
        </p:sp>
        <p:sp>
          <p:nvSpPr>
            <p:cNvPr id="124" name="AutoShape 94"/>
            <p:cNvSpPr>
              <a:spLocks noChangeArrowheads="1"/>
            </p:cNvSpPr>
            <p:nvPr/>
          </p:nvSpPr>
          <p:spPr bwMode="auto">
            <a:xfrm>
              <a:off x="5334000" y="1447800"/>
              <a:ext cx="609600" cy="1924050"/>
            </a:xfrm>
            <a:prstGeom prst="flowChartAlternateProcess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Training</a:t>
              </a:r>
            </a:p>
            <a:p>
              <a:pPr algn="ctr"/>
              <a:r>
                <a:rPr lang="en-US" sz="800" b="1" dirty="0"/>
                <a:t>Holiday</a:t>
              </a:r>
            </a:p>
          </p:txBody>
        </p:sp>
        <p:sp>
          <p:nvSpPr>
            <p:cNvPr id="40963" name="Line 3"/>
            <p:cNvSpPr>
              <a:spLocks noChangeShapeType="1"/>
            </p:cNvSpPr>
            <p:nvPr/>
          </p:nvSpPr>
          <p:spPr bwMode="auto">
            <a:xfrm>
              <a:off x="2438400" y="38100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H="1">
              <a:off x="762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12954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1905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24384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77724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8382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8991600" y="1143000"/>
              <a:ext cx="0" cy="487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H="1">
              <a:off x="3657600" y="1295400"/>
              <a:ext cx="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5334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5943600" y="1143000"/>
              <a:ext cx="0" cy="228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5532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flipH="1">
              <a:off x="71628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>
              <a:off x="142877" y="914400"/>
              <a:ext cx="8848725" cy="20955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/>
                <a:t>JANUARY</a:t>
              </a:r>
              <a:r>
                <a:rPr lang="en-US" b="1" dirty="0"/>
                <a:t> </a:t>
              </a:r>
              <a:r>
                <a:rPr lang="en-US" sz="1300" b="1" dirty="0"/>
                <a:t>11</a:t>
              </a:r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flipH="1">
              <a:off x="4191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3048000" y="1143000"/>
              <a:ext cx="0" cy="228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152400" y="3429000"/>
              <a:ext cx="883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152400" y="12954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52400" y="914400"/>
              <a:ext cx="0" cy="5105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 flipV="1">
              <a:off x="152400" y="6019801"/>
              <a:ext cx="8839200" cy="28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H="1">
              <a:off x="4800600" y="3810000"/>
              <a:ext cx="0" cy="2247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>
              <a:off x="3762375" y="1204913"/>
              <a:ext cx="433388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17441" name="Rectangle 34"/>
            <p:cNvSpPr>
              <a:spLocks noChangeArrowheads="1"/>
            </p:cNvSpPr>
            <p:nvPr/>
          </p:nvSpPr>
          <p:spPr bwMode="auto">
            <a:xfrm>
              <a:off x="152400" y="3429000"/>
              <a:ext cx="8839200" cy="2286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1300" b="1"/>
                <a:t>JANUARY 11</a:t>
              </a:r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H="1">
              <a:off x="762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H="1">
              <a:off x="12954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H="1">
              <a:off x="1905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flipH="1">
              <a:off x="3048000" y="3657600"/>
              <a:ext cx="0" cy="2362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 flipH="1">
              <a:off x="3657600" y="3810001"/>
              <a:ext cx="0" cy="2238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 flipH="1">
              <a:off x="4191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1" name="Line 41"/>
            <p:cNvSpPr>
              <a:spLocks noChangeShapeType="1"/>
            </p:cNvSpPr>
            <p:nvPr/>
          </p:nvSpPr>
          <p:spPr bwMode="auto">
            <a:xfrm flipH="1">
              <a:off x="5334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flipH="1">
              <a:off x="5943600" y="3657600"/>
              <a:ext cx="0" cy="2362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flipH="1">
              <a:off x="65532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 flipH="1">
              <a:off x="71628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flipH="1">
              <a:off x="77724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flipH="1">
              <a:off x="8382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56" name="Rectangle 49"/>
            <p:cNvSpPr>
              <a:spLocks noChangeArrowheads="1"/>
            </p:cNvSpPr>
            <p:nvPr/>
          </p:nvSpPr>
          <p:spPr bwMode="auto">
            <a:xfrm>
              <a:off x="2873375" y="3735388"/>
              <a:ext cx="433388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17457" name="Text Box 50"/>
            <p:cNvSpPr txBox="1">
              <a:spLocks noChangeArrowheads="1"/>
            </p:cNvSpPr>
            <p:nvPr/>
          </p:nvSpPr>
          <p:spPr bwMode="auto">
            <a:xfrm>
              <a:off x="3200401" y="3657602"/>
              <a:ext cx="219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 </a:t>
              </a:r>
              <a:endParaRPr lang="en-US" sz="900" b="1"/>
            </a:p>
          </p:txBody>
        </p:sp>
        <p:sp>
          <p:nvSpPr>
            <p:cNvPr id="17458" name="Rectangle 51"/>
            <p:cNvSpPr>
              <a:spLocks noChangeArrowheads="1"/>
            </p:cNvSpPr>
            <p:nvPr/>
          </p:nvSpPr>
          <p:spPr bwMode="auto">
            <a:xfrm>
              <a:off x="7993063" y="3735388"/>
              <a:ext cx="455612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17459" name="Rectangle 52"/>
            <p:cNvSpPr>
              <a:spLocks noChangeArrowheads="1"/>
            </p:cNvSpPr>
            <p:nvPr/>
          </p:nvSpPr>
          <p:spPr bwMode="auto">
            <a:xfrm>
              <a:off x="7772400" y="3749676"/>
              <a:ext cx="4333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 flipV="1">
              <a:off x="152400" y="3810000"/>
              <a:ext cx="8839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 flipV="1">
              <a:off x="48006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65" name="Text Box 58"/>
            <p:cNvSpPr txBox="1">
              <a:spLocks noChangeArrowheads="1"/>
            </p:cNvSpPr>
            <p:nvPr/>
          </p:nvSpPr>
          <p:spPr bwMode="auto">
            <a:xfrm>
              <a:off x="3733801" y="3657602"/>
              <a:ext cx="219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 </a:t>
              </a:r>
              <a:endParaRPr lang="en-US" sz="900" b="1"/>
            </a:p>
          </p:txBody>
        </p:sp>
        <p:sp>
          <p:nvSpPr>
            <p:cNvPr id="17466" name="Text Box 59"/>
            <p:cNvSpPr txBox="1">
              <a:spLocks noChangeArrowheads="1"/>
            </p:cNvSpPr>
            <p:nvPr/>
          </p:nvSpPr>
          <p:spPr bwMode="auto">
            <a:xfrm>
              <a:off x="4876800" y="3657602"/>
              <a:ext cx="219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 </a:t>
              </a:r>
              <a:endParaRPr lang="en-US" sz="900" b="1"/>
            </a:p>
          </p:txBody>
        </p:sp>
        <p:sp>
          <p:nvSpPr>
            <p:cNvPr id="41023" name="Line 63"/>
            <p:cNvSpPr>
              <a:spLocks noChangeShapeType="1"/>
            </p:cNvSpPr>
            <p:nvPr/>
          </p:nvSpPr>
          <p:spPr bwMode="auto">
            <a:xfrm>
              <a:off x="152400" y="14478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24" name="Line 64"/>
            <p:cNvSpPr>
              <a:spLocks noChangeShapeType="1"/>
            </p:cNvSpPr>
            <p:nvPr/>
          </p:nvSpPr>
          <p:spPr bwMode="auto">
            <a:xfrm>
              <a:off x="152400" y="39624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71" name="Rectangle 65"/>
            <p:cNvSpPr>
              <a:spLocks noChangeArrowheads="1"/>
            </p:cNvSpPr>
            <p:nvPr/>
          </p:nvSpPr>
          <p:spPr bwMode="auto">
            <a:xfrm>
              <a:off x="1295400" y="1143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15</a:t>
              </a:r>
              <a:endParaRPr lang="en-US" sz="900" b="1" dirty="0"/>
            </a:p>
          </p:txBody>
        </p:sp>
        <p:sp>
          <p:nvSpPr>
            <p:cNvPr id="17472" name="Rectangle 66"/>
            <p:cNvSpPr>
              <a:spLocks noChangeArrowheads="1"/>
            </p:cNvSpPr>
            <p:nvPr/>
          </p:nvSpPr>
          <p:spPr bwMode="auto">
            <a:xfrm>
              <a:off x="4191000" y="1143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16</a:t>
              </a:r>
              <a:endParaRPr lang="en-US" sz="900" b="1" dirty="0"/>
            </a:p>
          </p:txBody>
        </p:sp>
        <p:sp>
          <p:nvSpPr>
            <p:cNvPr id="17473" name="Rectangle 67"/>
            <p:cNvSpPr>
              <a:spLocks noChangeArrowheads="1"/>
            </p:cNvSpPr>
            <p:nvPr/>
          </p:nvSpPr>
          <p:spPr bwMode="auto">
            <a:xfrm>
              <a:off x="7162800" y="1143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17</a:t>
              </a:r>
              <a:endParaRPr lang="en-US" sz="900" b="1" dirty="0"/>
            </a:p>
          </p:txBody>
        </p:sp>
        <p:sp>
          <p:nvSpPr>
            <p:cNvPr id="17474" name="Rectangle 68"/>
            <p:cNvSpPr>
              <a:spLocks noChangeArrowheads="1"/>
            </p:cNvSpPr>
            <p:nvPr/>
          </p:nvSpPr>
          <p:spPr bwMode="auto">
            <a:xfrm>
              <a:off x="1295400" y="3657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18</a:t>
              </a:r>
              <a:endParaRPr lang="en-US" sz="900" b="1" dirty="0"/>
            </a:p>
          </p:txBody>
        </p:sp>
        <p:sp>
          <p:nvSpPr>
            <p:cNvPr id="17475" name="Rectangle 69"/>
            <p:cNvSpPr>
              <a:spLocks noChangeArrowheads="1"/>
            </p:cNvSpPr>
            <p:nvPr/>
          </p:nvSpPr>
          <p:spPr bwMode="auto">
            <a:xfrm>
              <a:off x="152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3</a:t>
              </a:r>
            </a:p>
          </p:txBody>
        </p:sp>
        <p:sp>
          <p:nvSpPr>
            <p:cNvPr id="17476" name="Rectangle 70"/>
            <p:cNvSpPr>
              <a:spLocks noChangeArrowheads="1"/>
            </p:cNvSpPr>
            <p:nvPr/>
          </p:nvSpPr>
          <p:spPr bwMode="auto">
            <a:xfrm>
              <a:off x="762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4</a:t>
              </a:r>
            </a:p>
          </p:txBody>
        </p:sp>
        <p:sp>
          <p:nvSpPr>
            <p:cNvPr id="17477" name="Rectangle 71"/>
            <p:cNvSpPr>
              <a:spLocks noChangeArrowheads="1"/>
            </p:cNvSpPr>
            <p:nvPr/>
          </p:nvSpPr>
          <p:spPr bwMode="auto">
            <a:xfrm>
              <a:off x="1295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5</a:t>
              </a:r>
            </a:p>
          </p:txBody>
        </p:sp>
        <p:sp>
          <p:nvSpPr>
            <p:cNvPr id="17478" name="Rectangle 72"/>
            <p:cNvSpPr>
              <a:spLocks noChangeArrowheads="1"/>
            </p:cNvSpPr>
            <p:nvPr/>
          </p:nvSpPr>
          <p:spPr bwMode="auto">
            <a:xfrm>
              <a:off x="1905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6</a:t>
              </a:r>
            </a:p>
          </p:txBody>
        </p:sp>
        <p:sp>
          <p:nvSpPr>
            <p:cNvPr id="17479" name="Rectangle 73"/>
            <p:cNvSpPr>
              <a:spLocks noChangeArrowheads="1"/>
            </p:cNvSpPr>
            <p:nvPr/>
          </p:nvSpPr>
          <p:spPr bwMode="auto">
            <a:xfrm>
              <a:off x="2438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7</a:t>
              </a:r>
            </a:p>
          </p:txBody>
        </p:sp>
        <p:sp>
          <p:nvSpPr>
            <p:cNvPr id="17480" name="Rectangle 74"/>
            <p:cNvSpPr>
              <a:spLocks noChangeArrowheads="1"/>
            </p:cNvSpPr>
            <p:nvPr/>
          </p:nvSpPr>
          <p:spPr bwMode="auto">
            <a:xfrm>
              <a:off x="3048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10</a:t>
              </a:r>
            </a:p>
          </p:txBody>
        </p:sp>
        <p:sp>
          <p:nvSpPr>
            <p:cNvPr id="17481" name="Rectangle 75"/>
            <p:cNvSpPr>
              <a:spLocks noChangeArrowheads="1"/>
            </p:cNvSpPr>
            <p:nvPr/>
          </p:nvSpPr>
          <p:spPr bwMode="auto">
            <a:xfrm>
              <a:off x="36576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11</a:t>
              </a:r>
            </a:p>
          </p:txBody>
        </p:sp>
        <p:sp>
          <p:nvSpPr>
            <p:cNvPr id="17482" name="Rectangle 76"/>
            <p:cNvSpPr>
              <a:spLocks noChangeArrowheads="1"/>
            </p:cNvSpPr>
            <p:nvPr/>
          </p:nvSpPr>
          <p:spPr bwMode="auto">
            <a:xfrm>
              <a:off x="4191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12</a:t>
              </a:r>
            </a:p>
          </p:txBody>
        </p:sp>
        <p:sp>
          <p:nvSpPr>
            <p:cNvPr id="17483" name="Rectangle 77"/>
            <p:cNvSpPr>
              <a:spLocks noChangeArrowheads="1"/>
            </p:cNvSpPr>
            <p:nvPr/>
          </p:nvSpPr>
          <p:spPr bwMode="auto">
            <a:xfrm>
              <a:off x="48006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13</a:t>
              </a:r>
            </a:p>
          </p:txBody>
        </p:sp>
        <p:sp>
          <p:nvSpPr>
            <p:cNvPr id="17484" name="Rectangle 78"/>
            <p:cNvSpPr>
              <a:spLocks noChangeArrowheads="1"/>
            </p:cNvSpPr>
            <p:nvPr/>
          </p:nvSpPr>
          <p:spPr bwMode="auto">
            <a:xfrm>
              <a:off x="5334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14</a:t>
              </a:r>
            </a:p>
          </p:txBody>
        </p:sp>
        <p:sp>
          <p:nvSpPr>
            <p:cNvPr id="17485" name="Rectangle 79"/>
            <p:cNvSpPr>
              <a:spLocks noChangeArrowheads="1"/>
            </p:cNvSpPr>
            <p:nvPr/>
          </p:nvSpPr>
          <p:spPr bwMode="auto">
            <a:xfrm>
              <a:off x="59436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17</a:t>
              </a:r>
            </a:p>
          </p:txBody>
        </p:sp>
        <p:sp>
          <p:nvSpPr>
            <p:cNvPr id="17486" name="Rectangle 80"/>
            <p:cNvSpPr>
              <a:spLocks noChangeArrowheads="1"/>
            </p:cNvSpPr>
            <p:nvPr/>
          </p:nvSpPr>
          <p:spPr bwMode="auto">
            <a:xfrm>
              <a:off x="65532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18</a:t>
              </a:r>
            </a:p>
          </p:txBody>
        </p:sp>
        <p:sp>
          <p:nvSpPr>
            <p:cNvPr id="17487" name="Rectangle 81"/>
            <p:cNvSpPr>
              <a:spLocks noChangeArrowheads="1"/>
            </p:cNvSpPr>
            <p:nvPr/>
          </p:nvSpPr>
          <p:spPr bwMode="auto">
            <a:xfrm>
              <a:off x="71628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19</a:t>
              </a:r>
            </a:p>
          </p:txBody>
        </p:sp>
        <p:sp>
          <p:nvSpPr>
            <p:cNvPr id="17488" name="Rectangle 82"/>
            <p:cNvSpPr>
              <a:spLocks noChangeArrowheads="1"/>
            </p:cNvSpPr>
            <p:nvPr/>
          </p:nvSpPr>
          <p:spPr bwMode="auto">
            <a:xfrm>
              <a:off x="7772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20</a:t>
              </a:r>
            </a:p>
          </p:txBody>
        </p:sp>
        <p:sp>
          <p:nvSpPr>
            <p:cNvPr id="17489" name="Rectangle 83"/>
            <p:cNvSpPr>
              <a:spLocks noChangeArrowheads="1"/>
            </p:cNvSpPr>
            <p:nvPr/>
          </p:nvSpPr>
          <p:spPr bwMode="auto">
            <a:xfrm>
              <a:off x="8382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21</a:t>
              </a:r>
            </a:p>
          </p:txBody>
        </p:sp>
        <p:sp>
          <p:nvSpPr>
            <p:cNvPr id="17490" name="Rectangle 84"/>
            <p:cNvSpPr>
              <a:spLocks noChangeArrowheads="1"/>
            </p:cNvSpPr>
            <p:nvPr/>
          </p:nvSpPr>
          <p:spPr bwMode="auto">
            <a:xfrm>
              <a:off x="1524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24</a:t>
              </a:r>
            </a:p>
          </p:txBody>
        </p:sp>
        <p:sp>
          <p:nvSpPr>
            <p:cNvPr id="17491" name="Rectangle 85"/>
            <p:cNvSpPr>
              <a:spLocks noChangeArrowheads="1"/>
            </p:cNvSpPr>
            <p:nvPr/>
          </p:nvSpPr>
          <p:spPr bwMode="auto">
            <a:xfrm>
              <a:off x="7620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25</a:t>
              </a:r>
            </a:p>
          </p:txBody>
        </p:sp>
        <p:sp>
          <p:nvSpPr>
            <p:cNvPr id="17492" name="Rectangle 86"/>
            <p:cNvSpPr>
              <a:spLocks noChangeArrowheads="1"/>
            </p:cNvSpPr>
            <p:nvPr/>
          </p:nvSpPr>
          <p:spPr bwMode="auto">
            <a:xfrm>
              <a:off x="12954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26</a:t>
              </a:r>
            </a:p>
          </p:txBody>
        </p:sp>
        <p:sp>
          <p:nvSpPr>
            <p:cNvPr id="17493" name="Rectangle 87"/>
            <p:cNvSpPr>
              <a:spLocks noChangeArrowheads="1"/>
            </p:cNvSpPr>
            <p:nvPr/>
          </p:nvSpPr>
          <p:spPr bwMode="auto">
            <a:xfrm>
              <a:off x="19050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27</a:t>
              </a:r>
            </a:p>
          </p:txBody>
        </p:sp>
        <p:sp>
          <p:nvSpPr>
            <p:cNvPr id="17494" name="Rectangle 88"/>
            <p:cNvSpPr>
              <a:spLocks noChangeArrowheads="1"/>
            </p:cNvSpPr>
            <p:nvPr/>
          </p:nvSpPr>
          <p:spPr bwMode="auto">
            <a:xfrm>
              <a:off x="24384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28</a:t>
              </a:r>
            </a:p>
          </p:txBody>
        </p:sp>
        <p:sp>
          <p:nvSpPr>
            <p:cNvPr id="17495" name="AutoShape 89"/>
            <p:cNvSpPr>
              <a:spLocks noChangeArrowheads="1"/>
            </p:cNvSpPr>
            <p:nvPr/>
          </p:nvSpPr>
          <p:spPr bwMode="auto">
            <a:xfrm>
              <a:off x="8382000" y="1447800"/>
              <a:ext cx="609600" cy="304800"/>
            </a:xfrm>
            <a:prstGeom prst="flowChartAlternateProcess">
              <a:avLst/>
            </a:prstGeom>
            <a:solidFill>
              <a:srgbClr val="CC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/>
                <a:t>Promo</a:t>
              </a:r>
            </a:p>
            <a:p>
              <a:pPr algn="ctr"/>
              <a:r>
                <a:rPr lang="en-US" sz="800" b="1"/>
                <a:t>Board</a:t>
              </a:r>
            </a:p>
          </p:txBody>
        </p:sp>
        <p:sp>
          <p:nvSpPr>
            <p:cNvPr id="17496" name="Rectangle 90"/>
            <p:cNvSpPr>
              <a:spLocks noChangeArrowheads="1"/>
            </p:cNvSpPr>
            <p:nvPr/>
          </p:nvSpPr>
          <p:spPr bwMode="auto">
            <a:xfrm>
              <a:off x="30480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/>
                <a:t> 31</a:t>
              </a:r>
            </a:p>
          </p:txBody>
        </p:sp>
        <p:sp>
          <p:nvSpPr>
            <p:cNvPr id="17497" name="AutoShape 95"/>
            <p:cNvSpPr>
              <a:spLocks noChangeArrowheads="1"/>
            </p:cNvSpPr>
            <p:nvPr/>
          </p:nvSpPr>
          <p:spPr bwMode="auto">
            <a:xfrm>
              <a:off x="4800600" y="1447800"/>
              <a:ext cx="533400" cy="609600"/>
            </a:xfrm>
            <a:prstGeom prst="flowChartAlternateProcess">
              <a:avLst/>
            </a:prstGeom>
            <a:solidFill>
              <a:srgbClr val="CC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NCODP / </a:t>
              </a:r>
            </a:p>
            <a:p>
              <a:pPr algn="ctr"/>
              <a:r>
                <a:rPr lang="en-US" sz="800" b="1" dirty="0" smtClean="0"/>
                <a:t>NCO </a:t>
              </a:r>
            </a:p>
            <a:p>
              <a:pPr algn="ctr"/>
              <a:r>
                <a:rPr lang="en-US" sz="800" b="1" dirty="0" smtClean="0"/>
                <a:t>Induction</a:t>
              </a:r>
            </a:p>
            <a:p>
              <a:pPr algn="ctr"/>
              <a:r>
                <a:rPr lang="en-US" sz="800" b="1" dirty="0" smtClean="0"/>
                <a:t>Ceremony</a:t>
              </a:r>
              <a:endParaRPr lang="en-US" sz="800" b="1" dirty="0"/>
            </a:p>
          </p:txBody>
        </p:sp>
        <p:sp>
          <p:nvSpPr>
            <p:cNvPr id="17498" name="Rectangle 98"/>
            <p:cNvSpPr>
              <a:spLocks noChangeArrowheads="1"/>
            </p:cNvSpPr>
            <p:nvPr/>
          </p:nvSpPr>
          <p:spPr bwMode="auto">
            <a:xfrm>
              <a:off x="4191000" y="3657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19</a:t>
              </a:r>
              <a:endParaRPr lang="en-US" sz="900" b="1" dirty="0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5532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3340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800600" y="3962400"/>
              <a:ext cx="5334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1910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657600" y="3962400"/>
              <a:ext cx="5334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1628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7724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83820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9436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5532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53340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800600" y="3810000"/>
              <a:ext cx="533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1910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3657600" y="3810000"/>
              <a:ext cx="533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1628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77724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83820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9436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0" name="AutoShape 92"/>
            <p:cNvSpPr>
              <a:spLocks noChangeArrowheads="1"/>
            </p:cNvSpPr>
            <p:nvPr/>
          </p:nvSpPr>
          <p:spPr bwMode="auto">
            <a:xfrm>
              <a:off x="152400" y="3124200"/>
              <a:ext cx="5791200" cy="152400"/>
            </a:xfrm>
            <a:prstGeom prst="flowChartAlternateProcess">
              <a:avLst/>
            </a:prstGeom>
            <a:solidFill>
              <a:srgbClr val="3399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2</a:t>
              </a:r>
              <a:r>
                <a:rPr lang="en-US" sz="800" b="1" baseline="30000" dirty="0"/>
                <a:t>nd</a:t>
              </a:r>
              <a:r>
                <a:rPr lang="en-US" sz="800" b="1" dirty="0"/>
                <a:t> PLT </a:t>
              </a:r>
              <a:r>
                <a:rPr lang="en-US" sz="800" b="1" dirty="0" smtClean="0"/>
                <a:t>RE-DEPLOYMENT</a:t>
              </a:r>
              <a:endParaRPr lang="en-US" sz="800" b="1" dirty="0"/>
            </a:p>
          </p:txBody>
        </p:sp>
        <p:sp>
          <p:nvSpPr>
            <p:cNvPr id="119" name="AutoShape 60"/>
            <p:cNvSpPr>
              <a:spLocks noChangeArrowheads="1"/>
            </p:cNvSpPr>
            <p:nvPr/>
          </p:nvSpPr>
          <p:spPr bwMode="auto">
            <a:xfrm>
              <a:off x="152400" y="5895974"/>
              <a:ext cx="3505200" cy="142875"/>
            </a:xfrm>
            <a:prstGeom prst="flowChartAlternateProcess">
              <a:avLst/>
            </a:prstGeom>
            <a:solidFill>
              <a:srgbClr val="3399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1</a:t>
              </a:r>
              <a:r>
                <a:rPr lang="en-US" sz="800" b="1" baseline="30000" dirty="0" smtClean="0"/>
                <a:t>st</a:t>
              </a:r>
              <a:r>
                <a:rPr lang="en-US" sz="800" b="1" dirty="0" smtClean="0"/>
                <a:t> PLT </a:t>
              </a:r>
              <a:r>
                <a:rPr lang="en-US" sz="800" b="1" dirty="0"/>
                <a:t>DEPLOYED</a:t>
              </a:r>
            </a:p>
          </p:txBody>
        </p:sp>
        <p:sp>
          <p:nvSpPr>
            <p:cNvPr id="121" name="AutoShape 92"/>
            <p:cNvSpPr>
              <a:spLocks noChangeArrowheads="1"/>
            </p:cNvSpPr>
            <p:nvPr/>
          </p:nvSpPr>
          <p:spPr bwMode="auto">
            <a:xfrm>
              <a:off x="152400" y="3276600"/>
              <a:ext cx="8839200" cy="152400"/>
            </a:xfrm>
            <a:prstGeom prst="flowChartAlternateProcess">
              <a:avLst/>
            </a:prstGeom>
            <a:solidFill>
              <a:srgbClr val="3399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1</a:t>
              </a:r>
              <a:r>
                <a:rPr lang="en-US" sz="800" b="1" baseline="30000" dirty="0" smtClean="0"/>
                <a:t>st</a:t>
              </a:r>
              <a:r>
                <a:rPr lang="en-US" sz="800" b="1" dirty="0" smtClean="0"/>
                <a:t> PLT DEPLOYED</a:t>
              </a:r>
              <a:endParaRPr lang="en-US" sz="800" b="1" dirty="0"/>
            </a:p>
          </p:txBody>
        </p:sp>
        <p:sp>
          <p:nvSpPr>
            <p:cNvPr id="122" name="AutoShape 92"/>
            <p:cNvSpPr>
              <a:spLocks noChangeArrowheads="1"/>
            </p:cNvSpPr>
            <p:nvPr/>
          </p:nvSpPr>
          <p:spPr bwMode="auto">
            <a:xfrm>
              <a:off x="5943600" y="3124200"/>
              <a:ext cx="3048000" cy="1524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2</a:t>
              </a:r>
              <a:r>
                <a:rPr lang="en-US" sz="800" b="1" baseline="30000" dirty="0" smtClean="0"/>
                <a:t>nd</a:t>
              </a:r>
              <a:r>
                <a:rPr lang="en-US" sz="800" b="1" dirty="0" smtClean="0"/>
                <a:t> PLT REINTERGRATION</a:t>
              </a:r>
              <a:endParaRPr lang="en-US" sz="800" b="1" dirty="0"/>
            </a:p>
          </p:txBody>
        </p:sp>
        <p:sp>
          <p:nvSpPr>
            <p:cNvPr id="123" name="AutoShape 92"/>
            <p:cNvSpPr>
              <a:spLocks noChangeArrowheads="1"/>
            </p:cNvSpPr>
            <p:nvPr/>
          </p:nvSpPr>
          <p:spPr bwMode="auto">
            <a:xfrm>
              <a:off x="152400" y="5715000"/>
              <a:ext cx="2895600" cy="180975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2</a:t>
              </a:r>
              <a:r>
                <a:rPr lang="en-US" sz="800" b="1" baseline="30000" dirty="0" smtClean="0"/>
                <a:t>nd</a:t>
              </a:r>
              <a:r>
                <a:rPr lang="en-US" sz="800" b="1" dirty="0" smtClean="0"/>
                <a:t> PL REINTERGRATION</a:t>
              </a:r>
              <a:endParaRPr lang="en-US" sz="800" b="1" dirty="0"/>
            </a:p>
          </p:txBody>
        </p:sp>
        <p:sp>
          <p:nvSpPr>
            <p:cNvPr id="126" name="AutoShape 32"/>
            <p:cNvSpPr>
              <a:spLocks noChangeArrowheads="1"/>
            </p:cNvSpPr>
            <p:nvPr/>
          </p:nvSpPr>
          <p:spPr bwMode="auto">
            <a:xfrm>
              <a:off x="762000" y="1447800"/>
              <a:ext cx="533400" cy="5334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smtClean="0"/>
                <a:t>Weapons</a:t>
              </a:r>
              <a:endParaRPr lang="en-US" sz="800" b="1" dirty="0"/>
            </a:p>
          </p:txBody>
        </p:sp>
        <p:sp>
          <p:nvSpPr>
            <p:cNvPr id="127" name="AutoShape 32"/>
            <p:cNvSpPr>
              <a:spLocks noChangeArrowheads="1"/>
            </p:cNvSpPr>
            <p:nvPr/>
          </p:nvSpPr>
          <p:spPr bwMode="auto">
            <a:xfrm>
              <a:off x="3048000" y="1447800"/>
              <a:ext cx="609600" cy="5334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err="1" smtClean="0"/>
                <a:t>Commo</a:t>
              </a:r>
              <a:endParaRPr lang="en-US" sz="800" b="1" dirty="0"/>
            </a:p>
          </p:txBody>
        </p:sp>
        <p:sp>
          <p:nvSpPr>
            <p:cNvPr id="129" name="AutoShape 32"/>
            <p:cNvSpPr>
              <a:spLocks noChangeArrowheads="1"/>
            </p:cNvSpPr>
            <p:nvPr/>
          </p:nvSpPr>
          <p:spPr bwMode="auto">
            <a:xfrm>
              <a:off x="152400" y="3962400"/>
              <a:ext cx="609600" cy="6858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smtClean="0"/>
                <a:t>Facilities / </a:t>
              </a:r>
            </a:p>
            <a:p>
              <a:pPr algn="ctr"/>
              <a:r>
                <a:rPr lang="en-US" sz="800" b="1" dirty="0" smtClean="0"/>
                <a:t>Work</a:t>
              </a:r>
            </a:p>
            <a:p>
              <a:pPr algn="ctr"/>
              <a:r>
                <a:rPr lang="en-US" sz="800" b="1" dirty="0" smtClean="0"/>
                <a:t> Orders</a:t>
              </a:r>
              <a:endParaRPr lang="en-US" sz="800" b="1" dirty="0"/>
            </a:p>
          </p:txBody>
        </p:sp>
        <p:sp>
          <p:nvSpPr>
            <p:cNvPr id="130" name="AutoShape 32"/>
            <p:cNvSpPr>
              <a:spLocks noChangeArrowheads="1"/>
            </p:cNvSpPr>
            <p:nvPr/>
          </p:nvSpPr>
          <p:spPr bwMode="auto">
            <a:xfrm>
              <a:off x="3048000" y="3962400"/>
              <a:ext cx="609600" cy="6858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smtClean="0"/>
                <a:t>Choice</a:t>
              </a:r>
              <a:endParaRPr lang="en-US" sz="800" b="1" dirty="0"/>
            </a:p>
          </p:txBody>
        </p:sp>
        <p:sp>
          <p:nvSpPr>
            <p:cNvPr id="131" name="AutoShape 29"/>
            <p:cNvSpPr>
              <a:spLocks noChangeArrowheads="1"/>
            </p:cNvSpPr>
            <p:nvPr/>
          </p:nvSpPr>
          <p:spPr bwMode="auto">
            <a:xfrm>
              <a:off x="3657600" y="1447800"/>
              <a:ext cx="533400" cy="3810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FRG</a:t>
              </a:r>
            </a:p>
            <a:p>
              <a:pPr algn="ctr"/>
              <a:r>
                <a:rPr lang="en-US" sz="800" b="1" dirty="0" smtClean="0"/>
                <a:t>Bldg 223</a:t>
              </a:r>
            </a:p>
            <a:p>
              <a:pPr algn="ctr"/>
              <a:r>
                <a:rPr lang="en-US" sz="800" b="1" dirty="0" smtClean="0"/>
                <a:t>1800</a:t>
              </a:r>
              <a:endParaRPr lang="en-US" sz="800" b="1" dirty="0"/>
            </a:p>
          </p:txBody>
        </p:sp>
        <p:sp>
          <p:nvSpPr>
            <p:cNvPr id="132" name="AutoShape 29"/>
            <p:cNvSpPr>
              <a:spLocks noChangeArrowheads="1"/>
            </p:cNvSpPr>
            <p:nvPr/>
          </p:nvSpPr>
          <p:spPr bwMode="auto">
            <a:xfrm>
              <a:off x="1295400" y="1447800"/>
              <a:ext cx="609600" cy="3810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 </a:t>
              </a:r>
            </a:p>
            <a:p>
              <a:pPr algn="ctr"/>
              <a:r>
                <a:rPr lang="en-US" sz="800" b="1" dirty="0" smtClean="0"/>
                <a:t>NCO/SOM</a:t>
              </a:r>
            </a:p>
            <a:p>
              <a:pPr algn="ctr"/>
              <a:r>
                <a:rPr lang="en-US" sz="800" b="1" dirty="0" smtClean="0"/>
                <a:t>Board</a:t>
              </a:r>
              <a:endParaRPr lang="en-US" sz="800" b="1" dirty="0"/>
            </a:p>
          </p:txBody>
        </p:sp>
        <p:sp>
          <p:nvSpPr>
            <p:cNvPr id="133" name="AutoShape 92"/>
            <p:cNvSpPr>
              <a:spLocks noChangeArrowheads="1"/>
            </p:cNvSpPr>
            <p:nvPr/>
          </p:nvSpPr>
          <p:spPr bwMode="auto">
            <a:xfrm>
              <a:off x="3048000" y="5410200"/>
              <a:ext cx="609600" cy="485775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2</a:t>
              </a:r>
              <a:r>
                <a:rPr lang="en-US" sz="800" b="1" baseline="30000" dirty="0" smtClean="0"/>
                <a:t>nd</a:t>
              </a:r>
              <a:r>
                <a:rPr lang="en-US" sz="800" b="1" dirty="0" smtClean="0"/>
                <a:t> PLT</a:t>
              </a:r>
            </a:p>
            <a:p>
              <a:pPr algn="ctr"/>
              <a:r>
                <a:rPr lang="en-US" sz="800" b="1" dirty="0" smtClean="0"/>
                <a:t>BLOCK </a:t>
              </a:r>
            </a:p>
            <a:p>
              <a:pPr algn="ctr"/>
              <a:r>
                <a:rPr lang="en-US" sz="800" b="1" dirty="0" smtClean="0"/>
                <a:t>LEAVE</a:t>
              </a:r>
              <a:endParaRPr lang="en-US" sz="800" b="1" dirty="0"/>
            </a:p>
          </p:txBody>
        </p:sp>
        <p:sp>
          <p:nvSpPr>
            <p:cNvPr id="135" name="AutoShape 25"/>
            <p:cNvSpPr>
              <a:spLocks noChangeArrowheads="1"/>
            </p:cNvSpPr>
            <p:nvPr/>
          </p:nvSpPr>
          <p:spPr bwMode="auto">
            <a:xfrm>
              <a:off x="3048000" y="2971800"/>
              <a:ext cx="2286000" cy="155565"/>
            </a:xfrm>
            <a:prstGeom prst="flowChartAlternateProcess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 BN Level Drivers Training</a:t>
              </a:r>
              <a:endParaRPr lang="en-US" sz="800" b="1" dirty="0"/>
            </a:p>
          </p:txBody>
        </p:sp>
        <p:sp>
          <p:nvSpPr>
            <p:cNvPr id="137" name="AutoShape 25"/>
            <p:cNvSpPr>
              <a:spLocks noChangeArrowheads="1"/>
            </p:cNvSpPr>
            <p:nvPr/>
          </p:nvSpPr>
          <p:spPr bwMode="auto">
            <a:xfrm>
              <a:off x="762000" y="2971800"/>
              <a:ext cx="2286000" cy="152400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Mission Prep</a:t>
              </a:r>
              <a:endParaRPr lang="en-US" sz="800" b="1" dirty="0"/>
            </a:p>
          </p:txBody>
        </p:sp>
        <p:sp>
          <p:nvSpPr>
            <p:cNvPr id="138" name="AutoShape 25"/>
            <p:cNvSpPr>
              <a:spLocks noChangeArrowheads="1"/>
            </p:cNvSpPr>
            <p:nvPr/>
          </p:nvSpPr>
          <p:spPr bwMode="auto">
            <a:xfrm>
              <a:off x="6553200" y="2971800"/>
              <a:ext cx="2438400" cy="155565"/>
            </a:xfrm>
            <a:prstGeom prst="flowChartAlternateProcess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 Co Level Drivers Training / Certification</a:t>
              </a:r>
              <a:endParaRPr lang="en-US" sz="800" b="1" dirty="0"/>
            </a:p>
          </p:txBody>
        </p:sp>
        <p:sp>
          <p:nvSpPr>
            <p:cNvPr id="139" name="AutoShape 25"/>
            <p:cNvSpPr>
              <a:spLocks noChangeArrowheads="1"/>
            </p:cNvSpPr>
            <p:nvPr/>
          </p:nvSpPr>
          <p:spPr bwMode="auto">
            <a:xfrm>
              <a:off x="762000" y="2819400"/>
              <a:ext cx="2286000" cy="155565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L&amp;O Academy</a:t>
              </a:r>
              <a:endParaRPr lang="en-US" sz="800" b="1" dirty="0"/>
            </a:p>
          </p:txBody>
        </p:sp>
        <p:sp>
          <p:nvSpPr>
            <p:cNvPr id="136" name="AutoShape 25"/>
            <p:cNvSpPr>
              <a:spLocks noChangeArrowheads="1"/>
            </p:cNvSpPr>
            <p:nvPr/>
          </p:nvSpPr>
          <p:spPr bwMode="auto">
            <a:xfrm>
              <a:off x="152400" y="5562600"/>
              <a:ext cx="2895600" cy="155565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PL / PSG Leader Planning</a:t>
              </a:r>
              <a:endParaRPr lang="en-US" sz="800" b="1" dirty="0"/>
            </a:p>
          </p:txBody>
        </p:sp>
        <p:sp>
          <p:nvSpPr>
            <p:cNvPr id="140" name="AutoShape 25"/>
            <p:cNvSpPr>
              <a:spLocks noChangeArrowheads="1"/>
            </p:cNvSpPr>
            <p:nvPr/>
          </p:nvSpPr>
          <p:spPr bwMode="auto">
            <a:xfrm>
              <a:off x="3048000" y="2819400"/>
              <a:ext cx="2286000" cy="155565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L&amp;O Academy</a:t>
              </a:r>
              <a:endParaRPr lang="en-US" sz="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613650" y="5924550"/>
            <a:ext cx="4333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spcBef>
                <a:spcPct val="20000"/>
              </a:spcBef>
            </a:pPr>
            <a:endParaRPr lang="en-US" sz="1200"/>
          </a:p>
        </p:txBody>
      </p:sp>
      <p:sp>
        <p:nvSpPr>
          <p:cNvPr id="17432" name="AutoShape 25"/>
          <p:cNvSpPr>
            <a:spLocks noChangeArrowheads="1"/>
          </p:cNvSpPr>
          <p:nvPr/>
        </p:nvSpPr>
        <p:spPr bwMode="auto">
          <a:xfrm>
            <a:off x="1600200" y="6248401"/>
            <a:ext cx="152400" cy="18097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33" name="Rectangle 26"/>
          <p:cNvSpPr>
            <a:spLocks noChangeArrowheads="1"/>
          </p:cNvSpPr>
          <p:nvPr/>
        </p:nvSpPr>
        <p:spPr bwMode="auto">
          <a:xfrm>
            <a:off x="1752600" y="6248400"/>
            <a:ext cx="762000" cy="22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Range</a:t>
            </a:r>
          </a:p>
        </p:txBody>
      </p:sp>
      <p:sp>
        <p:nvSpPr>
          <p:cNvPr id="17434" name="AutoShape 27"/>
          <p:cNvSpPr>
            <a:spLocks noChangeArrowheads="1"/>
          </p:cNvSpPr>
          <p:nvPr/>
        </p:nvSpPr>
        <p:spPr bwMode="auto">
          <a:xfrm>
            <a:off x="2819400" y="6219826"/>
            <a:ext cx="152400" cy="180975"/>
          </a:xfrm>
          <a:prstGeom prst="flowChartAlternateProcess">
            <a:avLst/>
          </a:prstGeom>
          <a:solidFill>
            <a:schemeClr val="folHlink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35" name="Rectangle 28"/>
          <p:cNvSpPr>
            <a:spLocks noChangeArrowheads="1"/>
          </p:cNvSpPr>
          <p:nvPr/>
        </p:nvSpPr>
        <p:spPr bwMode="auto">
          <a:xfrm>
            <a:off x="2971800" y="6248400"/>
            <a:ext cx="838200" cy="22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FTX</a:t>
            </a:r>
          </a:p>
        </p:txBody>
      </p:sp>
      <p:sp>
        <p:nvSpPr>
          <p:cNvPr id="17436" name="AutoShape 29"/>
          <p:cNvSpPr>
            <a:spLocks noChangeArrowheads="1"/>
          </p:cNvSpPr>
          <p:nvPr/>
        </p:nvSpPr>
        <p:spPr bwMode="auto">
          <a:xfrm>
            <a:off x="2819400" y="6524626"/>
            <a:ext cx="152400" cy="180975"/>
          </a:xfrm>
          <a:prstGeom prst="flowChartAlternateProcess">
            <a:avLst/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37" name="Rectangle 30"/>
          <p:cNvSpPr>
            <a:spLocks noChangeArrowheads="1"/>
          </p:cNvSpPr>
          <p:nvPr/>
        </p:nvSpPr>
        <p:spPr bwMode="auto">
          <a:xfrm>
            <a:off x="3048000" y="6553200"/>
            <a:ext cx="7620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Admin</a:t>
            </a:r>
          </a:p>
        </p:txBody>
      </p:sp>
      <p:sp>
        <p:nvSpPr>
          <p:cNvPr id="17439" name="AutoShape 32"/>
          <p:cNvSpPr>
            <a:spLocks noChangeArrowheads="1"/>
          </p:cNvSpPr>
          <p:nvPr/>
        </p:nvSpPr>
        <p:spPr bwMode="auto">
          <a:xfrm>
            <a:off x="1600200" y="6553200"/>
            <a:ext cx="152400" cy="152400"/>
          </a:xfrm>
          <a:prstGeom prst="flowChartAlternateProcess">
            <a:avLst/>
          </a:prstGeom>
          <a:solidFill>
            <a:srgbClr val="FF9900">
              <a:alpha val="54901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7440" name="Rectangle 33"/>
          <p:cNvSpPr>
            <a:spLocks noChangeArrowheads="1"/>
          </p:cNvSpPr>
          <p:nvPr/>
        </p:nvSpPr>
        <p:spPr bwMode="auto">
          <a:xfrm>
            <a:off x="1752600" y="6553200"/>
            <a:ext cx="7620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Training</a:t>
            </a:r>
          </a:p>
        </p:txBody>
      </p:sp>
      <p:sp>
        <p:nvSpPr>
          <p:cNvPr id="17455" name="Rectangle 48"/>
          <p:cNvSpPr>
            <a:spLocks noChangeArrowheads="1"/>
          </p:cNvSpPr>
          <p:nvPr/>
        </p:nvSpPr>
        <p:spPr bwMode="auto">
          <a:xfrm>
            <a:off x="4572000" y="6248400"/>
            <a:ext cx="7620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Road Commitment</a:t>
            </a: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1358900" y="228601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977th Military Police Company</a:t>
            </a:r>
          </a:p>
        </p:txBody>
      </p:sp>
      <p:sp>
        <p:nvSpPr>
          <p:cNvPr id="17467" name="Rectangle 61"/>
          <p:cNvSpPr>
            <a:spLocks noChangeArrowheads="1"/>
          </p:cNvSpPr>
          <p:nvPr/>
        </p:nvSpPr>
        <p:spPr bwMode="auto">
          <a:xfrm>
            <a:off x="4495800" y="6553200"/>
            <a:ext cx="914400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/>
              <a:t>BN Event</a:t>
            </a:r>
          </a:p>
        </p:txBody>
      </p:sp>
      <p:sp>
        <p:nvSpPr>
          <p:cNvPr id="17468" name="AutoShape 62"/>
          <p:cNvSpPr>
            <a:spLocks noChangeArrowheads="1"/>
          </p:cNvSpPr>
          <p:nvPr/>
        </p:nvSpPr>
        <p:spPr bwMode="auto">
          <a:xfrm>
            <a:off x="4114800" y="6553201"/>
            <a:ext cx="152400" cy="180975"/>
          </a:xfrm>
          <a:prstGeom prst="flowChartAlternateProcess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/>
          </a:p>
        </p:txBody>
      </p:sp>
      <p:sp>
        <p:nvSpPr>
          <p:cNvPr id="118" name="AutoShape 64"/>
          <p:cNvSpPr>
            <a:spLocks noChangeArrowheads="1"/>
          </p:cNvSpPr>
          <p:nvPr/>
        </p:nvSpPr>
        <p:spPr bwMode="auto">
          <a:xfrm>
            <a:off x="4114800" y="6215063"/>
            <a:ext cx="152400" cy="180975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>
              <a:latin typeface="+mn-lt"/>
              <a:cs typeface="+mn-cs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42875" y="1447800"/>
            <a:ext cx="8848727" cy="4610100"/>
            <a:chOff x="142875" y="914400"/>
            <a:chExt cx="8848727" cy="5143500"/>
          </a:xfrm>
        </p:grpSpPr>
        <p:sp>
          <p:nvSpPr>
            <p:cNvPr id="132" name="AutoShape 94"/>
            <p:cNvSpPr>
              <a:spLocks noChangeArrowheads="1"/>
            </p:cNvSpPr>
            <p:nvPr/>
          </p:nvSpPr>
          <p:spPr bwMode="auto">
            <a:xfrm>
              <a:off x="8382000" y="1447800"/>
              <a:ext cx="609600" cy="1924050"/>
            </a:xfrm>
            <a:prstGeom prst="flowChartAlternateProcess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Training</a:t>
              </a:r>
            </a:p>
            <a:p>
              <a:pPr algn="ctr"/>
              <a:r>
                <a:rPr lang="en-US" sz="800" b="1" dirty="0"/>
                <a:t>Holiday</a:t>
              </a:r>
            </a:p>
          </p:txBody>
        </p:sp>
        <p:sp>
          <p:nvSpPr>
            <p:cNvPr id="40963" name="Line 3"/>
            <p:cNvSpPr>
              <a:spLocks noChangeShapeType="1"/>
            </p:cNvSpPr>
            <p:nvPr/>
          </p:nvSpPr>
          <p:spPr bwMode="auto">
            <a:xfrm>
              <a:off x="2438400" y="38100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H="1">
              <a:off x="762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12954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1905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24384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77724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8382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8991600" y="1143000"/>
              <a:ext cx="0" cy="487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H="1">
              <a:off x="3657600" y="1295400"/>
              <a:ext cx="0" cy="2286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5334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5943600" y="1143000"/>
              <a:ext cx="0" cy="228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5532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flipH="1">
              <a:off x="71628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>
              <a:off x="142877" y="914400"/>
              <a:ext cx="8848725" cy="20955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smtClean="0"/>
                <a:t>FEBRUARY</a:t>
              </a:r>
              <a:r>
                <a:rPr lang="en-US" b="1" dirty="0" smtClean="0"/>
                <a:t> </a:t>
              </a:r>
              <a:r>
                <a:rPr lang="en-US" sz="1300" b="1" dirty="0"/>
                <a:t>11</a:t>
              </a:r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flipH="1">
              <a:off x="41910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3048000" y="1143000"/>
              <a:ext cx="0" cy="2286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152400" y="3429000"/>
              <a:ext cx="883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152400" y="12954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52400" y="914400"/>
              <a:ext cx="0" cy="5105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 flipV="1">
              <a:off x="152400" y="6019801"/>
              <a:ext cx="8839200" cy="28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H="1">
              <a:off x="4800600" y="3810000"/>
              <a:ext cx="0" cy="2247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>
              <a:off x="3762375" y="1204913"/>
              <a:ext cx="433388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17441" name="Rectangle 34"/>
            <p:cNvSpPr>
              <a:spLocks noChangeArrowheads="1"/>
            </p:cNvSpPr>
            <p:nvPr/>
          </p:nvSpPr>
          <p:spPr bwMode="auto">
            <a:xfrm>
              <a:off x="152400" y="3429000"/>
              <a:ext cx="8839200" cy="2286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1300" b="1" dirty="0" smtClean="0"/>
                <a:t>FEBRUARY </a:t>
              </a:r>
              <a:r>
                <a:rPr lang="en-US" sz="1300" b="1" dirty="0"/>
                <a:t>11</a:t>
              </a:r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H="1">
              <a:off x="762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H="1">
              <a:off x="12954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H="1">
              <a:off x="1905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flipH="1">
              <a:off x="3048000" y="3657600"/>
              <a:ext cx="0" cy="2362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 flipH="1">
              <a:off x="3657600" y="3810001"/>
              <a:ext cx="0" cy="2238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0" name="Line 40"/>
            <p:cNvSpPr>
              <a:spLocks noChangeShapeType="1"/>
            </p:cNvSpPr>
            <p:nvPr/>
          </p:nvSpPr>
          <p:spPr bwMode="auto">
            <a:xfrm flipH="1">
              <a:off x="4191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1" name="Line 41"/>
            <p:cNvSpPr>
              <a:spLocks noChangeShapeType="1"/>
            </p:cNvSpPr>
            <p:nvPr/>
          </p:nvSpPr>
          <p:spPr bwMode="auto">
            <a:xfrm flipH="1">
              <a:off x="5334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flipH="1">
              <a:off x="5943600" y="3657600"/>
              <a:ext cx="0" cy="2362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flipH="1">
              <a:off x="65532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 flipH="1">
              <a:off x="71628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flipH="1">
              <a:off x="77724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flipH="1">
              <a:off x="8382000" y="38100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56" name="Rectangle 49"/>
            <p:cNvSpPr>
              <a:spLocks noChangeArrowheads="1"/>
            </p:cNvSpPr>
            <p:nvPr/>
          </p:nvSpPr>
          <p:spPr bwMode="auto">
            <a:xfrm>
              <a:off x="2873375" y="3735388"/>
              <a:ext cx="433388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17457" name="Text Box 50"/>
            <p:cNvSpPr txBox="1">
              <a:spLocks noChangeArrowheads="1"/>
            </p:cNvSpPr>
            <p:nvPr/>
          </p:nvSpPr>
          <p:spPr bwMode="auto">
            <a:xfrm>
              <a:off x="3200401" y="3657602"/>
              <a:ext cx="219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 </a:t>
              </a:r>
              <a:endParaRPr lang="en-US" sz="900" b="1"/>
            </a:p>
          </p:txBody>
        </p:sp>
        <p:sp>
          <p:nvSpPr>
            <p:cNvPr id="17458" name="Rectangle 51"/>
            <p:cNvSpPr>
              <a:spLocks noChangeArrowheads="1"/>
            </p:cNvSpPr>
            <p:nvPr/>
          </p:nvSpPr>
          <p:spPr bwMode="auto">
            <a:xfrm>
              <a:off x="7993063" y="3735388"/>
              <a:ext cx="455612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17459" name="Rectangle 52"/>
            <p:cNvSpPr>
              <a:spLocks noChangeArrowheads="1"/>
            </p:cNvSpPr>
            <p:nvPr/>
          </p:nvSpPr>
          <p:spPr bwMode="auto">
            <a:xfrm>
              <a:off x="7772400" y="3749676"/>
              <a:ext cx="433388" cy="16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endParaRPr lang="en-US" sz="1200" b="1"/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 flipV="1">
              <a:off x="152400" y="3810000"/>
              <a:ext cx="8839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 flipV="1">
              <a:off x="4800600" y="12954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65" name="Text Box 58"/>
            <p:cNvSpPr txBox="1">
              <a:spLocks noChangeArrowheads="1"/>
            </p:cNvSpPr>
            <p:nvPr/>
          </p:nvSpPr>
          <p:spPr bwMode="auto">
            <a:xfrm>
              <a:off x="3733801" y="3657602"/>
              <a:ext cx="219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 </a:t>
              </a:r>
              <a:endParaRPr lang="en-US" sz="900" b="1"/>
            </a:p>
          </p:txBody>
        </p:sp>
        <p:sp>
          <p:nvSpPr>
            <p:cNvPr id="17466" name="Text Box 59"/>
            <p:cNvSpPr txBox="1">
              <a:spLocks noChangeArrowheads="1"/>
            </p:cNvSpPr>
            <p:nvPr/>
          </p:nvSpPr>
          <p:spPr bwMode="auto">
            <a:xfrm>
              <a:off x="4876800" y="3657602"/>
              <a:ext cx="21993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 </a:t>
              </a:r>
              <a:endParaRPr lang="en-US" sz="900" b="1"/>
            </a:p>
          </p:txBody>
        </p:sp>
        <p:sp>
          <p:nvSpPr>
            <p:cNvPr id="41023" name="Line 63"/>
            <p:cNvSpPr>
              <a:spLocks noChangeShapeType="1"/>
            </p:cNvSpPr>
            <p:nvPr/>
          </p:nvSpPr>
          <p:spPr bwMode="auto">
            <a:xfrm>
              <a:off x="152400" y="14478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024" name="Line 64"/>
            <p:cNvSpPr>
              <a:spLocks noChangeShapeType="1"/>
            </p:cNvSpPr>
            <p:nvPr/>
          </p:nvSpPr>
          <p:spPr bwMode="auto">
            <a:xfrm>
              <a:off x="152400" y="3962400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7471" name="Rectangle 65"/>
            <p:cNvSpPr>
              <a:spLocks noChangeArrowheads="1"/>
            </p:cNvSpPr>
            <p:nvPr/>
          </p:nvSpPr>
          <p:spPr bwMode="auto">
            <a:xfrm>
              <a:off x="1295400" y="1143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 smtClean="0"/>
                <a:t>19</a:t>
              </a:r>
              <a:endParaRPr lang="en-US" sz="900" b="1" dirty="0"/>
            </a:p>
          </p:txBody>
        </p:sp>
        <p:sp>
          <p:nvSpPr>
            <p:cNvPr id="17472" name="Rectangle 66"/>
            <p:cNvSpPr>
              <a:spLocks noChangeArrowheads="1"/>
            </p:cNvSpPr>
            <p:nvPr/>
          </p:nvSpPr>
          <p:spPr bwMode="auto">
            <a:xfrm>
              <a:off x="4191000" y="1143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20</a:t>
              </a:r>
              <a:endParaRPr lang="en-US" sz="900" b="1" dirty="0"/>
            </a:p>
          </p:txBody>
        </p:sp>
        <p:sp>
          <p:nvSpPr>
            <p:cNvPr id="17473" name="Rectangle 67"/>
            <p:cNvSpPr>
              <a:spLocks noChangeArrowheads="1"/>
            </p:cNvSpPr>
            <p:nvPr/>
          </p:nvSpPr>
          <p:spPr bwMode="auto">
            <a:xfrm>
              <a:off x="7162800" y="1143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21</a:t>
              </a:r>
              <a:endParaRPr lang="en-US" sz="900" b="1" dirty="0"/>
            </a:p>
          </p:txBody>
        </p:sp>
        <p:sp>
          <p:nvSpPr>
            <p:cNvPr id="17474" name="Rectangle 68"/>
            <p:cNvSpPr>
              <a:spLocks noChangeArrowheads="1"/>
            </p:cNvSpPr>
            <p:nvPr/>
          </p:nvSpPr>
          <p:spPr bwMode="auto">
            <a:xfrm>
              <a:off x="1295400" y="3657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22</a:t>
              </a:r>
              <a:endParaRPr lang="en-US" sz="900" b="1" dirty="0"/>
            </a:p>
          </p:txBody>
        </p:sp>
        <p:sp>
          <p:nvSpPr>
            <p:cNvPr id="17475" name="Rectangle 69"/>
            <p:cNvSpPr>
              <a:spLocks noChangeArrowheads="1"/>
            </p:cNvSpPr>
            <p:nvPr/>
          </p:nvSpPr>
          <p:spPr bwMode="auto">
            <a:xfrm>
              <a:off x="152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 smtClean="0"/>
                <a:t>31</a:t>
              </a:r>
              <a:endParaRPr lang="en-US" sz="900" b="1" dirty="0"/>
            </a:p>
          </p:txBody>
        </p:sp>
        <p:sp>
          <p:nvSpPr>
            <p:cNvPr id="17476" name="Rectangle 70"/>
            <p:cNvSpPr>
              <a:spLocks noChangeArrowheads="1"/>
            </p:cNvSpPr>
            <p:nvPr/>
          </p:nvSpPr>
          <p:spPr bwMode="auto">
            <a:xfrm>
              <a:off x="762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 smtClean="0"/>
                <a:t>1</a:t>
              </a:r>
              <a:endParaRPr lang="en-US" sz="900" b="1" dirty="0"/>
            </a:p>
          </p:txBody>
        </p:sp>
        <p:sp>
          <p:nvSpPr>
            <p:cNvPr id="17477" name="Rectangle 71"/>
            <p:cNvSpPr>
              <a:spLocks noChangeArrowheads="1"/>
            </p:cNvSpPr>
            <p:nvPr/>
          </p:nvSpPr>
          <p:spPr bwMode="auto">
            <a:xfrm>
              <a:off x="1295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 smtClean="0"/>
                <a:t>2</a:t>
              </a:r>
              <a:endParaRPr lang="en-US" sz="900" b="1" dirty="0"/>
            </a:p>
          </p:txBody>
        </p:sp>
        <p:sp>
          <p:nvSpPr>
            <p:cNvPr id="17478" name="Rectangle 72"/>
            <p:cNvSpPr>
              <a:spLocks noChangeArrowheads="1"/>
            </p:cNvSpPr>
            <p:nvPr/>
          </p:nvSpPr>
          <p:spPr bwMode="auto">
            <a:xfrm>
              <a:off x="1905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3</a:t>
              </a:r>
              <a:endParaRPr lang="en-US" sz="900" b="1" dirty="0"/>
            </a:p>
          </p:txBody>
        </p:sp>
        <p:sp>
          <p:nvSpPr>
            <p:cNvPr id="17479" name="Rectangle 73"/>
            <p:cNvSpPr>
              <a:spLocks noChangeArrowheads="1"/>
            </p:cNvSpPr>
            <p:nvPr/>
          </p:nvSpPr>
          <p:spPr bwMode="auto">
            <a:xfrm>
              <a:off x="2438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4</a:t>
              </a:r>
              <a:endParaRPr lang="en-US" sz="900" b="1" dirty="0"/>
            </a:p>
          </p:txBody>
        </p:sp>
        <p:sp>
          <p:nvSpPr>
            <p:cNvPr id="17480" name="Rectangle 74"/>
            <p:cNvSpPr>
              <a:spLocks noChangeArrowheads="1"/>
            </p:cNvSpPr>
            <p:nvPr/>
          </p:nvSpPr>
          <p:spPr bwMode="auto">
            <a:xfrm>
              <a:off x="3048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7</a:t>
              </a:r>
              <a:endParaRPr lang="en-US" sz="900" b="1" dirty="0"/>
            </a:p>
          </p:txBody>
        </p:sp>
        <p:sp>
          <p:nvSpPr>
            <p:cNvPr id="17481" name="Rectangle 75"/>
            <p:cNvSpPr>
              <a:spLocks noChangeArrowheads="1"/>
            </p:cNvSpPr>
            <p:nvPr/>
          </p:nvSpPr>
          <p:spPr bwMode="auto">
            <a:xfrm>
              <a:off x="36576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8</a:t>
              </a:r>
              <a:endParaRPr lang="en-US" sz="900" b="1" dirty="0"/>
            </a:p>
          </p:txBody>
        </p:sp>
        <p:sp>
          <p:nvSpPr>
            <p:cNvPr id="17482" name="Rectangle 76"/>
            <p:cNvSpPr>
              <a:spLocks noChangeArrowheads="1"/>
            </p:cNvSpPr>
            <p:nvPr/>
          </p:nvSpPr>
          <p:spPr bwMode="auto">
            <a:xfrm>
              <a:off x="4191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9</a:t>
              </a:r>
              <a:endParaRPr lang="en-US" sz="900" b="1" dirty="0"/>
            </a:p>
          </p:txBody>
        </p:sp>
        <p:sp>
          <p:nvSpPr>
            <p:cNvPr id="17483" name="Rectangle 77"/>
            <p:cNvSpPr>
              <a:spLocks noChangeArrowheads="1"/>
            </p:cNvSpPr>
            <p:nvPr/>
          </p:nvSpPr>
          <p:spPr bwMode="auto">
            <a:xfrm>
              <a:off x="48006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10</a:t>
              </a:r>
              <a:endParaRPr lang="en-US" sz="900" b="1" dirty="0"/>
            </a:p>
          </p:txBody>
        </p:sp>
        <p:sp>
          <p:nvSpPr>
            <p:cNvPr id="17484" name="Rectangle 78"/>
            <p:cNvSpPr>
              <a:spLocks noChangeArrowheads="1"/>
            </p:cNvSpPr>
            <p:nvPr/>
          </p:nvSpPr>
          <p:spPr bwMode="auto">
            <a:xfrm>
              <a:off x="5334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11</a:t>
              </a:r>
              <a:endParaRPr lang="en-US" sz="900" b="1" dirty="0"/>
            </a:p>
          </p:txBody>
        </p:sp>
        <p:sp>
          <p:nvSpPr>
            <p:cNvPr id="17485" name="Rectangle 79"/>
            <p:cNvSpPr>
              <a:spLocks noChangeArrowheads="1"/>
            </p:cNvSpPr>
            <p:nvPr/>
          </p:nvSpPr>
          <p:spPr bwMode="auto">
            <a:xfrm>
              <a:off x="59436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14</a:t>
              </a:r>
              <a:endParaRPr lang="en-US" sz="900" b="1" dirty="0"/>
            </a:p>
          </p:txBody>
        </p:sp>
        <p:sp>
          <p:nvSpPr>
            <p:cNvPr id="17486" name="Rectangle 80"/>
            <p:cNvSpPr>
              <a:spLocks noChangeArrowheads="1"/>
            </p:cNvSpPr>
            <p:nvPr/>
          </p:nvSpPr>
          <p:spPr bwMode="auto">
            <a:xfrm>
              <a:off x="65532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 smtClean="0"/>
                <a:t>15</a:t>
              </a:r>
              <a:endParaRPr lang="en-US" sz="900" b="1" dirty="0"/>
            </a:p>
          </p:txBody>
        </p:sp>
        <p:sp>
          <p:nvSpPr>
            <p:cNvPr id="17487" name="Rectangle 81"/>
            <p:cNvSpPr>
              <a:spLocks noChangeArrowheads="1"/>
            </p:cNvSpPr>
            <p:nvPr/>
          </p:nvSpPr>
          <p:spPr bwMode="auto">
            <a:xfrm>
              <a:off x="71628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16</a:t>
              </a:r>
              <a:endParaRPr lang="en-US" sz="900" b="1" dirty="0"/>
            </a:p>
          </p:txBody>
        </p:sp>
        <p:sp>
          <p:nvSpPr>
            <p:cNvPr id="17488" name="Rectangle 82"/>
            <p:cNvSpPr>
              <a:spLocks noChangeArrowheads="1"/>
            </p:cNvSpPr>
            <p:nvPr/>
          </p:nvSpPr>
          <p:spPr bwMode="auto">
            <a:xfrm>
              <a:off x="77724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17</a:t>
              </a:r>
              <a:endParaRPr lang="en-US" sz="900" b="1" dirty="0"/>
            </a:p>
          </p:txBody>
        </p:sp>
        <p:sp>
          <p:nvSpPr>
            <p:cNvPr id="17489" name="Rectangle 83"/>
            <p:cNvSpPr>
              <a:spLocks noChangeArrowheads="1"/>
            </p:cNvSpPr>
            <p:nvPr/>
          </p:nvSpPr>
          <p:spPr bwMode="auto">
            <a:xfrm>
              <a:off x="8382000" y="12954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 smtClean="0"/>
                <a:t>18</a:t>
              </a:r>
              <a:endParaRPr lang="en-US" sz="900" b="1" dirty="0"/>
            </a:p>
          </p:txBody>
        </p:sp>
        <p:sp>
          <p:nvSpPr>
            <p:cNvPr id="17490" name="Rectangle 84"/>
            <p:cNvSpPr>
              <a:spLocks noChangeArrowheads="1"/>
            </p:cNvSpPr>
            <p:nvPr/>
          </p:nvSpPr>
          <p:spPr bwMode="auto">
            <a:xfrm>
              <a:off x="1524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21</a:t>
              </a:r>
              <a:endParaRPr lang="en-US" sz="900" b="1" dirty="0"/>
            </a:p>
          </p:txBody>
        </p:sp>
        <p:sp>
          <p:nvSpPr>
            <p:cNvPr id="17491" name="Rectangle 85"/>
            <p:cNvSpPr>
              <a:spLocks noChangeArrowheads="1"/>
            </p:cNvSpPr>
            <p:nvPr/>
          </p:nvSpPr>
          <p:spPr bwMode="auto">
            <a:xfrm>
              <a:off x="7620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22</a:t>
              </a:r>
              <a:endParaRPr lang="en-US" sz="900" b="1" dirty="0"/>
            </a:p>
          </p:txBody>
        </p:sp>
        <p:sp>
          <p:nvSpPr>
            <p:cNvPr id="17492" name="Rectangle 86"/>
            <p:cNvSpPr>
              <a:spLocks noChangeArrowheads="1"/>
            </p:cNvSpPr>
            <p:nvPr/>
          </p:nvSpPr>
          <p:spPr bwMode="auto">
            <a:xfrm>
              <a:off x="12954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23</a:t>
              </a:r>
              <a:endParaRPr lang="en-US" sz="900" b="1" dirty="0"/>
            </a:p>
          </p:txBody>
        </p:sp>
        <p:sp>
          <p:nvSpPr>
            <p:cNvPr id="17493" name="Rectangle 87"/>
            <p:cNvSpPr>
              <a:spLocks noChangeArrowheads="1"/>
            </p:cNvSpPr>
            <p:nvPr/>
          </p:nvSpPr>
          <p:spPr bwMode="auto">
            <a:xfrm>
              <a:off x="19050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24</a:t>
              </a:r>
              <a:endParaRPr lang="en-US" sz="900" b="1" dirty="0"/>
            </a:p>
          </p:txBody>
        </p:sp>
        <p:sp>
          <p:nvSpPr>
            <p:cNvPr id="17494" name="Rectangle 88"/>
            <p:cNvSpPr>
              <a:spLocks noChangeArrowheads="1"/>
            </p:cNvSpPr>
            <p:nvPr/>
          </p:nvSpPr>
          <p:spPr bwMode="auto">
            <a:xfrm>
              <a:off x="24384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25</a:t>
              </a:r>
              <a:endParaRPr lang="en-US" sz="900" b="1" dirty="0"/>
            </a:p>
          </p:txBody>
        </p:sp>
        <p:sp>
          <p:nvSpPr>
            <p:cNvPr id="17495" name="AutoShape 89"/>
            <p:cNvSpPr>
              <a:spLocks noChangeArrowheads="1"/>
            </p:cNvSpPr>
            <p:nvPr/>
          </p:nvSpPr>
          <p:spPr bwMode="auto">
            <a:xfrm>
              <a:off x="2438400" y="4448175"/>
              <a:ext cx="609600" cy="304800"/>
            </a:xfrm>
            <a:prstGeom prst="flowChartAlternateProcess">
              <a:avLst/>
            </a:prstGeom>
            <a:solidFill>
              <a:srgbClr val="CC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Promo</a:t>
              </a:r>
            </a:p>
            <a:p>
              <a:pPr algn="ctr"/>
              <a:r>
                <a:rPr lang="en-US" sz="800" b="1" dirty="0"/>
                <a:t>Board</a:t>
              </a:r>
            </a:p>
          </p:txBody>
        </p:sp>
        <p:sp>
          <p:nvSpPr>
            <p:cNvPr id="17496" name="Rectangle 90"/>
            <p:cNvSpPr>
              <a:spLocks noChangeArrowheads="1"/>
            </p:cNvSpPr>
            <p:nvPr/>
          </p:nvSpPr>
          <p:spPr bwMode="auto">
            <a:xfrm>
              <a:off x="3048000" y="38100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 smtClean="0"/>
                <a:t>28</a:t>
              </a:r>
              <a:endParaRPr lang="en-US" sz="900" b="1" dirty="0"/>
            </a:p>
          </p:txBody>
        </p:sp>
        <p:sp>
          <p:nvSpPr>
            <p:cNvPr id="17497" name="AutoShape 95"/>
            <p:cNvSpPr>
              <a:spLocks noChangeArrowheads="1"/>
            </p:cNvSpPr>
            <p:nvPr/>
          </p:nvSpPr>
          <p:spPr bwMode="auto">
            <a:xfrm>
              <a:off x="2438400" y="1447800"/>
              <a:ext cx="609600" cy="762000"/>
            </a:xfrm>
            <a:prstGeom prst="flowChartAlternateProcess">
              <a:avLst/>
            </a:prstGeom>
            <a:solidFill>
              <a:srgbClr val="CC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Newcomer</a:t>
              </a:r>
              <a:endParaRPr lang="en-US" sz="800" b="1" dirty="0"/>
            </a:p>
            <a:p>
              <a:pPr algn="ctr"/>
              <a:r>
                <a:rPr lang="en-US" sz="800" b="1" dirty="0"/>
                <a:t>Brief</a:t>
              </a:r>
            </a:p>
            <a:p>
              <a:pPr algn="ctr"/>
              <a:r>
                <a:rPr lang="en-US" sz="800" b="1" dirty="0"/>
                <a:t>Payday</a:t>
              </a:r>
            </a:p>
            <a:p>
              <a:pPr algn="ctr"/>
              <a:r>
                <a:rPr lang="en-US" sz="800" b="1" dirty="0" smtClean="0"/>
                <a:t>Activities</a:t>
              </a:r>
            </a:p>
            <a:p>
              <a:pPr algn="ctr"/>
              <a:r>
                <a:rPr lang="en-US" sz="800" b="1" dirty="0" smtClean="0"/>
                <a:t>“Class A”</a:t>
              </a:r>
              <a:endParaRPr lang="en-US" sz="800" b="1" dirty="0"/>
            </a:p>
          </p:txBody>
        </p:sp>
        <p:sp>
          <p:nvSpPr>
            <p:cNvPr id="17498" name="Rectangle 98"/>
            <p:cNvSpPr>
              <a:spLocks noChangeArrowheads="1"/>
            </p:cNvSpPr>
            <p:nvPr/>
          </p:nvSpPr>
          <p:spPr bwMode="auto">
            <a:xfrm>
              <a:off x="4191000" y="3657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900" b="1" dirty="0"/>
                <a:t> </a:t>
              </a:r>
              <a:r>
                <a:rPr lang="en-US" sz="900" b="1" dirty="0" smtClean="0"/>
                <a:t>23</a:t>
              </a:r>
              <a:endParaRPr lang="en-US" sz="900" b="1" dirty="0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65532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3340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800600" y="3962400"/>
              <a:ext cx="5334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1910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3657600" y="3962400"/>
              <a:ext cx="5334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1628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7724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83820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943600" y="3962400"/>
              <a:ext cx="609600" cy="2057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5532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53340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4800600" y="3810000"/>
              <a:ext cx="533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41910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3657600" y="3810000"/>
              <a:ext cx="5334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71628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77724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83820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943600" y="3810000"/>
              <a:ext cx="609600" cy="152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0" name="AutoShape 92"/>
            <p:cNvSpPr>
              <a:spLocks noChangeArrowheads="1"/>
            </p:cNvSpPr>
            <p:nvPr/>
          </p:nvSpPr>
          <p:spPr bwMode="auto">
            <a:xfrm>
              <a:off x="762000" y="3124200"/>
              <a:ext cx="5181600" cy="1524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2</a:t>
              </a:r>
              <a:r>
                <a:rPr lang="en-US" sz="800" b="1" baseline="30000" dirty="0"/>
                <a:t>nd</a:t>
              </a:r>
              <a:r>
                <a:rPr lang="en-US" sz="800" b="1" dirty="0"/>
                <a:t> PLT </a:t>
              </a:r>
              <a:r>
                <a:rPr lang="en-US" sz="800" b="1" dirty="0" smtClean="0"/>
                <a:t>BLOCK LEAVE</a:t>
              </a:r>
              <a:endParaRPr lang="en-US" sz="800" b="1" dirty="0"/>
            </a:p>
          </p:txBody>
        </p:sp>
        <p:sp>
          <p:nvSpPr>
            <p:cNvPr id="119" name="AutoShape 60"/>
            <p:cNvSpPr>
              <a:spLocks noChangeArrowheads="1"/>
            </p:cNvSpPr>
            <p:nvPr/>
          </p:nvSpPr>
          <p:spPr bwMode="auto">
            <a:xfrm>
              <a:off x="152400" y="5895974"/>
              <a:ext cx="3505200" cy="142875"/>
            </a:xfrm>
            <a:prstGeom prst="flowChartAlternateProcess">
              <a:avLst/>
            </a:prstGeom>
            <a:solidFill>
              <a:srgbClr val="3399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1</a:t>
              </a:r>
              <a:r>
                <a:rPr lang="en-US" sz="800" b="1" baseline="30000" dirty="0" smtClean="0"/>
                <a:t>st</a:t>
              </a:r>
              <a:r>
                <a:rPr lang="en-US" sz="800" b="1" dirty="0" smtClean="0"/>
                <a:t> PLT </a:t>
              </a:r>
              <a:r>
                <a:rPr lang="en-US" sz="800" b="1" dirty="0"/>
                <a:t>DEPLOYED</a:t>
              </a:r>
            </a:p>
          </p:txBody>
        </p:sp>
        <p:sp>
          <p:nvSpPr>
            <p:cNvPr id="121" name="AutoShape 92"/>
            <p:cNvSpPr>
              <a:spLocks noChangeArrowheads="1"/>
            </p:cNvSpPr>
            <p:nvPr/>
          </p:nvSpPr>
          <p:spPr bwMode="auto">
            <a:xfrm>
              <a:off x="152400" y="3276600"/>
              <a:ext cx="8839200" cy="152400"/>
            </a:xfrm>
            <a:prstGeom prst="flowChartAlternateProcess">
              <a:avLst/>
            </a:prstGeom>
            <a:solidFill>
              <a:srgbClr val="3399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1</a:t>
              </a:r>
              <a:r>
                <a:rPr lang="en-US" sz="800" b="1" baseline="30000" dirty="0" smtClean="0"/>
                <a:t>st</a:t>
              </a:r>
              <a:r>
                <a:rPr lang="en-US" sz="800" b="1" dirty="0" smtClean="0"/>
                <a:t> PLT DEPLOYED</a:t>
              </a:r>
              <a:endParaRPr lang="en-US" sz="800" b="1" dirty="0"/>
            </a:p>
          </p:txBody>
        </p:sp>
        <p:sp>
          <p:nvSpPr>
            <p:cNvPr id="122" name="AutoShape 92"/>
            <p:cNvSpPr>
              <a:spLocks noChangeArrowheads="1"/>
            </p:cNvSpPr>
            <p:nvPr/>
          </p:nvSpPr>
          <p:spPr bwMode="auto">
            <a:xfrm>
              <a:off x="5943600" y="3124200"/>
              <a:ext cx="3048000" cy="1524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2</a:t>
              </a:r>
              <a:r>
                <a:rPr lang="en-US" sz="800" b="1" baseline="30000" dirty="0" smtClean="0"/>
                <a:t>nd</a:t>
              </a:r>
              <a:r>
                <a:rPr lang="en-US" sz="800" b="1" dirty="0" smtClean="0"/>
                <a:t> PLT REINTERGRATION</a:t>
              </a:r>
              <a:endParaRPr lang="en-US" sz="800" b="1" dirty="0"/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52400" y="1295400"/>
              <a:ext cx="609600" cy="1981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7" name="AutoShape 89"/>
            <p:cNvSpPr>
              <a:spLocks noChangeArrowheads="1"/>
            </p:cNvSpPr>
            <p:nvPr/>
          </p:nvSpPr>
          <p:spPr bwMode="auto">
            <a:xfrm>
              <a:off x="7772400" y="1447800"/>
              <a:ext cx="609600" cy="533400"/>
            </a:xfrm>
            <a:prstGeom prst="flowChartAlternateProcess">
              <a:avLst/>
            </a:prstGeom>
            <a:solidFill>
              <a:srgbClr val="CC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BN Sports</a:t>
              </a:r>
            </a:p>
            <a:p>
              <a:pPr algn="ctr"/>
              <a:r>
                <a:rPr lang="en-US" sz="800" b="1" dirty="0" smtClean="0"/>
                <a:t>Day</a:t>
              </a:r>
            </a:p>
            <a:p>
              <a:pPr algn="ctr"/>
              <a:r>
                <a:rPr lang="en-US" sz="800" b="1" dirty="0" smtClean="0"/>
                <a:t>Basketball</a:t>
              </a:r>
              <a:endParaRPr lang="en-US" sz="800" b="1" dirty="0"/>
            </a:p>
          </p:txBody>
        </p:sp>
        <p:sp>
          <p:nvSpPr>
            <p:cNvPr id="128" name="AutoShape 32"/>
            <p:cNvSpPr>
              <a:spLocks noChangeArrowheads="1"/>
            </p:cNvSpPr>
            <p:nvPr/>
          </p:nvSpPr>
          <p:spPr bwMode="auto">
            <a:xfrm>
              <a:off x="3048000" y="1447800"/>
              <a:ext cx="609600" cy="5334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smtClean="0"/>
                <a:t>Weapons</a:t>
              </a:r>
              <a:endParaRPr lang="en-US" sz="800" b="1" dirty="0"/>
            </a:p>
          </p:txBody>
        </p:sp>
        <p:sp>
          <p:nvSpPr>
            <p:cNvPr id="129" name="AutoShape 32"/>
            <p:cNvSpPr>
              <a:spLocks noChangeArrowheads="1"/>
            </p:cNvSpPr>
            <p:nvPr/>
          </p:nvSpPr>
          <p:spPr bwMode="auto">
            <a:xfrm>
              <a:off x="5943600" y="1447800"/>
              <a:ext cx="609600" cy="5334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err="1" smtClean="0"/>
                <a:t>Commo</a:t>
              </a:r>
              <a:endParaRPr lang="en-US" sz="800" b="1" dirty="0"/>
            </a:p>
          </p:txBody>
        </p:sp>
        <p:sp>
          <p:nvSpPr>
            <p:cNvPr id="130" name="AutoShape 32"/>
            <p:cNvSpPr>
              <a:spLocks noChangeArrowheads="1"/>
            </p:cNvSpPr>
            <p:nvPr/>
          </p:nvSpPr>
          <p:spPr bwMode="auto">
            <a:xfrm>
              <a:off x="762000" y="3962400"/>
              <a:ext cx="533400" cy="5334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smtClean="0"/>
                <a:t>CBRN</a:t>
              </a:r>
              <a:endParaRPr lang="en-US" sz="800" b="1" dirty="0"/>
            </a:p>
          </p:txBody>
        </p:sp>
        <p:sp>
          <p:nvSpPr>
            <p:cNvPr id="131" name="AutoShape 32"/>
            <p:cNvSpPr>
              <a:spLocks noChangeArrowheads="1"/>
            </p:cNvSpPr>
            <p:nvPr/>
          </p:nvSpPr>
          <p:spPr bwMode="auto">
            <a:xfrm>
              <a:off x="3048000" y="3962400"/>
              <a:ext cx="609600" cy="685800"/>
            </a:xfrm>
            <a:prstGeom prst="flowChartAlternateProcess">
              <a:avLst/>
            </a:prstGeom>
            <a:solidFill>
              <a:srgbClr val="FF9900">
                <a:alpha val="54901"/>
              </a:srgbClr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Command</a:t>
              </a:r>
            </a:p>
            <a:p>
              <a:pPr algn="ctr"/>
              <a:r>
                <a:rPr lang="en-US" sz="800" b="1" dirty="0" err="1" smtClean="0"/>
                <a:t>Maint</a:t>
              </a:r>
              <a:endParaRPr lang="en-US" sz="800" b="1" dirty="0" smtClean="0"/>
            </a:p>
            <a:p>
              <a:pPr algn="ctr"/>
              <a:r>
                <a:rPr lang="en-US" sz="800" b="1" dirty="0" smtClean="0"/>
                <a:t>Facilities / </a:t>
              </a:r>
            </a:p>
            <a:p>
              <a:pPr algn="ctr"/>
              <a:r>
                <a:rPr lang="en-US" sz="800" b="1" dirty="0" smtClean="0"/>
                <a:t>Work</a:t>
              </a:r>
            </a:p>
            <a:p>
              <a:pPr algn="ctr"/>
              <a:r>
                <a:rPr lang="en-US" sz="800" b="1" dirty="0" smtClean="0"/>
                <a:t> Orders</a:t>
              </a:r>
              <a:endParaRPr lang="en-US" sz="800" b="1" dirty="0"/>
            </a:p>
          </p:txBody>
        </p:sp>
        <p:sp>
          <p:nvSpPr>
            <p:cNvPr id="133" name="AutoShape 94"/>
            <p:cNvSpPr>
              <a:spLocks noChangeArrowheads="1"/>
            </p:cNvSpPr>
            <p:nvPr/>
          </p:nvSpPr>
          <p:spPr bwMode="auto">
            <a:xfrm>
              <a:off x="152400" y="3962400"/>
              <a:ext cx="609600" cy="1924050"/>
            </a:xfrm>
            <a:prstGeom prst="flowChartAlternateProcess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/>
                <a:t>Training</a:t>
              </a:r>
            </a:p>
            <a:p>
              <a:pPr algn="ctr"/>
              <a:r>
                <a:rPr lang="en-US" sz="800" b="1" dirty="0"/>
                <a:t>Holiday</a:t>
              </a:r>
            </a:p>
          </p:txBody>
        </p:sp>
        <p:sp>
          <p:nvSpPr>
            <p:cNvPr id="123" name="AutoShape 29"/>
            <p:cNvSpPr>
              <a:spLocks noChangeArrowheads="1"/>
            </p:cNvSpPr>
            <p:nvPr/>
          </p:nvSpPr>
          <p:spPr bwMode="auto">
            <a:xfrm>
              <a:off x="3657600" y="1447800"/>
              <a:ext cx="533400" cy="381000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FRG</a:t>
              </a:r>
            </a:p>
            <a:p>
              <a:pPr algn="ctr"/>
              <a:r>
                <a:rPr lang="en-US" sz="800" b="1" dirty="0" smtClean="0"/>
                <a:t>Bldg 223</a:t>
              </a:r>
            </a:p>
            <a:p>
              <a:pPr algn="ctr"/>
              <a:r>
                <a:rPr lang="en-US" sz="800" b="1" dirty="0" smtClean="0"/>
                <a:t>1800</a:t>
              </a:r>
              <a:endParaRPr lang="en-US" sz="800" b="1" dirty="0"/>
            </a:p>
          </p:txBody>
        </p:sp>
        <p:sp>
          <p:nvSpPr>
            <p:cNvPr id="125" name="AutoShape 92"/>
            <p:cNvSpPr>
              <a:spLocks noChangeArrowheads="1"/>
            </p:cNvSpPr>
            <p:nvPr/>
          </p:nvSpPr>
          <p:spPr bwMode="auto">
            <a:xfrm>
              <a:off x="142875" y="5715000"/>
              <a:ext cx="2905125" cy="180975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2</a:t>
              </a:r>
              <a:r>
                <a:rPr lang="en-US" sz="800" b="1" baseline="30000" dirty="0" smtClean="0"/>
                <a:t>nd</a:t>
              </a:r>
              <a:r>
                <a:rPr lang="en-US" sz="800" b="1" dirty="0" smtClean="0"/>
                <a:t> PLT REINTERGRATION</a:t>
              </a:r>
              <a:endParaRPr lang="en-US" sz="800" b="1" dirty="0"/>
            </a:p>
          </p:txBody>
        </p:sp>
        <p:sp>
          <p:nvSpPr>
            <p:cNvPr id="126" name="AutoShape 92"/>
            <p:cNvSpPr>
              <a:spLocks noChangeArrowheads="1"/>
            </p:cNvSpPr>
            <p:nvPr/>
          </p:nvSpPr>
          <p:spPr bwMode="auto">
            <a:xfrm>
              <a:off x="3048000" y="5410200"/>
              <a:ext cx="609600" cy="485775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2</a:t>
              </a:r>
              <a:r>
                <a:rPr lang="en-US" sz="800" b="1" baseline="30000" dirty="0" smtClean="0"/>
                <a:t>nd</a:t>
              </a:r>
              <a:r>
                <a:rPr lang="en-US" sz="800" b="1" dirty="0" smtClean="0"/>
                <a:t> PLT</a:t>
              </a:r>
            </a:p>
            <a:p>
              <a:pPr algn="ctr"/>
              <a:r>
                <a:rPr lang="en-US" sz="800" b="1" dirty="0" smtClean="0"/>
                <a:t>BLOCK </a:t>
              </a:r>
            </a:p>
            <a:p>
              <a:pPr algn="ctr"/>
              <a:r>
                <a:rPr lang="en-US" sz="800" b="1" dirty="0" smtClean="0"/>
                <a:t>LEAVE</a:t>
              </a:r>
              <a:endParaRPr lang="en-US" sz="800" b="1" dirty="0"/>
            </a:p>
          </p:txBody>
        </p:sp>
        <p:sp>
          <p:nvSpPr>
            <p:cNvPr id="134" name="AutoShape 25"/>
            <p:cNvSpPr>
              <a:spLocks noChangeArrowheads="1"/>
            </p:cNvSpPr>
            <p:nvPr/>
          </p:nvSpPr>
          <p:spPr bwMode="auto">
            <a:xfrm>
              <a:off x="1295400" y="3962400"/>
              <a:ext cx="609600" cy="304801"/>
            </a:xfrm>
            <a:prstGeom prst="flowChartAlternateProcess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M9</a:t>
              </a:r>
            </a:p>
            <a:p>
              <a:pPr algn="ctr"/>
              <a:r>
                <a:rPr lang="en-US" sz="800" b="1" dirty="0" smtClean="0"/>
                <a:t>Range</a:t>
              </a:r>
              <a:endParaRPr lang="en-US" sz="800" b="1" dirty="0"/>
            </a:p>
          </p:txBody>
        </p:sp>
        <p:sp>
          <p:nvSpPr>
            <p:cNvPr id="135" name="AutoShape 25"/>
            <p:cNvSpPr>
              <a:spLocks noChangeArrowheads="1"/>
            </p:cNvSpPr>
            <p:nvPr/>
          </p:nvSpPr>
          <p:spPr bwMode="auto">
            <a:xfrm>
              <a:off x="1905000" y="3962400"/>
              <a:ext cx="533400" cy="304801"/>
            </a:xfrm>
            <a:prstGeom prst="flowChartAlternateProcess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M4</a:t>
              </a:r>
            </a:p>
            <a:p>
              <a:pPr algn="ctr"/>
              <a:r>
                <a:rPr lang="en-US" sz="800" b="1" dirty="0" smtClean="0"/>
                <a:t>Range</a:t>
              </a:r>
              <a:endParaRPr lang="en-US" sz="800" b="1" dirty="0"/>
            </a:p>
          </p:txBody>
        </p:sp>
        <p:sp>
          <p:nvSpPr>
            <p:cNvPr id="137" name="AutoShape 25"/>
            <p:cNvSpPr>
              <a:spLocks noChangeArrowheads="1"/>
            </p:cNvSpPr>
            <p:nvPr/>
          </p:nvSpPr>
          <p:spPr bwMode="auto">
            <a:xfrm>
              <a:off x="762000" y="2971800"/>
              <a:ext cx="2286000" cy="155565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OPMG Certification</a:t>
              </a:r>
              <a:endParaRPr lang="en-US" sz="800" b="1" dirty="0"/>
            </a:p>
          </p:txBody>
        </p:sp>
        <p:sp>
          <p:nvSpPr>
            <p:cNvPr id="139" name="AutoShape 25"/>
            <p:cNvSpPr>
              <a:spLocks noChangeArrowheads="1"/>
            </p:cNvSpPr>
            <p:nvPr/>
          </p:nvSpPr>
          <p:spPr bwMode="auto">
            <a:xfrm>
              <a:off x="5943600" y="2971800"/>
              <a:ext cx="2438400" cy="155565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Gunnery Skills Testing</a:t>
              </a:r>
              <a:endParaRPr lang="en-US" sz="800" b="1" dirty="0"/>
            </a:p>
          </p:txBody>
        </p:sp>
        <p:sp>
          <p:nvSpPr>
            <p:cNvPr id="136" name="AutoShape 92"/>
            <p:cNvSpPr>
              <a:spLocks noChangeArrowheads="1"/>
            </p:cNvSpPr>
            <p:nvPr/>
          </p:nvSpPr>
          <p:spPr bwMode="auto">
            <a:xfrm>
              <a:off x="2438400" y="3962400"/>
              <a:ext cx="609600" cy="485775"/>
            </a:xfrm>
            <a:prstGeom prst="flowChartAlternateProcess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CO Safety</a:t>
              </a:r>
            </a:p>
            <a:p>
              <a:pPr algn="ctr"/>
              <a:r>
                <a:rPr lang="en-US" sz="800" b="1" dirty="0" smtClean="0"/>
                <a:t>Stand </a:t>
              </a:r>
            </a:p>
            <a:p>
              <a:pPr algn="ctr"/>
              <a:r>
                <a:rPr lang="en-US" sz="800" b="1" dirty="0" smtClean="0"/>
                <a:t>Down</a:t>
              </a:r>
              <a:endParaRPr lang="en-US" sz="800" b="1" dirty="0"/>
            </a:p>
          </p:txBody>
        </p:sp>
        <p:sp>
          <p:nvSpPr>
            <p:cNvPr id="140" name="AutoShape 25"/>
            <p:cNvSpPr>
              <a:spLocks noChangeArrowheads="1"/>
            </p:cNvSpPr>
            <p:nvPr/>
          </p:nvSpPr>
          <p:spPr bwMode="auto">
            <a:xfrm>
              <a:off x="3048000" y="2971800"/>
              <a:ext cx="2895600" cy="152400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PL / PSG Mission Prep</a:t>
              </a:r>
              <a:endParaRPr lang="en-US" sz="800" b="1" dirty="0"/>
            </a:p>
          </p:txBody>
        </p:sp>
        <p:sp>
          <p:nvSpPr>
            <p:cNvPr id="141" name="AutoShape 25"/>
            <p:cNvSpPr>
              <a:spLocks noChangeArrowheads="1"/>
            </p:cNvSpPr>
            <p:nvPr/>
          </p:nvSpPr>
          <p:spPr bwMode="auto">
            <a:xfrm>
              <a:off x="3657600" y="2819400"/>
              <a:ext cx="2286000" cy="152400"/>
            </a:xfrm>
            <a:prstGeom prst="flowChartAlternateProcess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CLS</a:t>
              </a:r>
              <a:endParaRPr lang="en-US" sz="800" b="1" dirty="0"/>
            </a:p>
          </p:txBody>
        </p:sp>
        <p:sp>
          <p:nvSpPr>
            <p:cNvPr id="142" name="AutoShape 89"/>
            <p:cNvSpPr>
              <a:spLocks noChangeArrowheads="1"/>
            </p:cNvSpPr>
            <p:nvPr/>
          </p:nvSpPr>
          <p:spPr bwMode="auto">
            <a:xfrm>
              <a:off x="5334000" y="1447800"/>
              <a:ext cx="609600" cy="533400"/>
            </a:xfrm>
            <a:prstGeom prst="flowChartAlternateProcess">
              <a:avLst/>
            </a:prstGeom>
            <a:solidFill>
              <a:srgbClr val="CC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BN </a:t>
              </a:r>
            </a:p>
            <a:p>
              <a:pPr algn="ctr"/>
              <a:r>
                <a:rPr lang="en-US" sz="800" b="1" dirty="0" smtClean="0"/>
                <a:t>NCOPD</a:t>
              </a:r>
            </a:p>
            <a:p>
              <a:pPr algn="ctr"/>
              <a:r>
                <a:rPr lang="en-US" sz="800" b="1" dirty="0" smtClean="0"/>
                <a:t>1330-1430</a:t>
              </a:r>
              <a:endParaRPr lang="en-US" sz="800" b="1" dirty="0"/>
            </a:p>
          </p:txBody>
        </p:sp>
        <p:sp>
          <p:nvSpPr>
            <p:cNvPr id="143" name="AutoShape 89"/>
            <p:cNvSpPr>
              <a:spLocks noChangeArrowheads="1"/>
            </p:cNvSpPr>
            <p:nvPr/>
          </p:nvSpPr>
          <p:spPr bwMode="auto">
            <a:xfrm>
              <a:off x="7162800" y="1457325"/>
              <a:ext cx="609600" cy="533400"/>
            </a:xfrm>
            <a:prstGeom prst="flowChartAlternateProcess">
              <a:avLst/>
            </a:prstGeom>
            <a:solidFill>
              <a:srgbClr val="CC00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 dirty="0" smtClean="0"/>
                <a:t>BN New</a:t>
              </a:r>
            </a:p>
            <a:p>
              <a:pPr algn="ctr"/>
              <a:r>
                <a:rPr lang="en-US" sz="800" b="1" dirty="0" smtClean="0"/>
                <a:t>Comers </a:t>
              </a:r>
            </a:p>
            <a:p>
              <a:pPr algn="ctr"/>
              <a:r>
                <a:rPr lang="en-US" sz="800" b="1" dirty="0" smtClean="0"/>
                <a:t>Brief</a:t>
              </a:r>
              <a:endParaRPr lang="en-US" sz="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1600200" y="177800"/>
            <a:ext cx="5867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HQ PLATOON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/>
              <a:t>Training Week # </a:t>
            </a:r>
            <a:r>
              <a:rPr lang="en-US" sz="2800" b="1" dirty="0" smtClean="0"/>
              <a:t>16 (T-1)</a:t>
            </a:r>
            <a:endParaRPr lang="en-US" sz="2800" b="1" dirty="0"/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(10- 14 Jan </a:t>
            </a:r>
            <a:r>
              <a:rPr lang="en-US" sz="2800" b="1" dirty="0" smtClean="0"/>
              <a:t>2011</a:t>
            </a:r>
            <a:r>
              <a:rPr lang="en-US" sz="2800" b="1" dirty="0" smtClean="0">
                <a:solidFill>
                  <a:schemeClr val="tx2"/>
                </a:solidFill>
              </a:rPr>
              <a:t>) 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3496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991610"/>
              </p:ext>
            </p:extLst>
          </p:nvPr>
        </p:nvGraphicFramePr>
        <p:xfrm>
          <a:off x="152400" y="1447800"/>
          <a:ext cx="8843734" cy="4615745"/>
        </p:xfrm>
        <a:graphic>
          <a:graphicData uri="http://schemas.openxmlformats.org/drawingml/2006/table">
            <a:tbl>
              <a:tblPr/>
              <a:tblGrid>
                <a:gridCol w="1216108"/>
                <a:gridCol w="2746292"/>
                <a:gridCol w="2895600"/>
                <a:gridCol w="992867"/>
                <a:gridCol w="992867"/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DISTRACTIONS / CHANGES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23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Command Maintenance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6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82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11-JAN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 Support/BN Level Drivers Training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650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25399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 Support/BN Level Drivers Training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09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THURS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13-JAN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BN Level Drivers Training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Physical Readiness Training /SSG Pitler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126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7974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14-JAN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Training Holiday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02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34877" name="Text Box 3"/>
          <p:cNvSpPr txBox="1">
            <a:spLocks noChangeArrowheads="1"/>
          </p:cNvSpPr>
          <p:nvPr/>
        </p:nvSpPr>
        <p:spPr bwMode="auto">
          <a:xfrm>
            <a:off x="1066800" y="6473825"/>
            <a:ext cx="7391400" cy="3079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L: Land		A: Ammo		F: Facility		T: Trainers Certified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en-US" smtClean="0">
                <a:cs typeface="Arial" charset="0"/>
              </a:rPr>
              <a:t>METL</a:t>
            </a:r>
          </a:p>
        </p:txBody>
      </p:sp>
      <p:graphicFrame>
        <p:nvGraphicFramePr>
          <p:cNvPr id="5" name="Group 3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7164142"/>
              </p:ext>
            </p:extLst>
          </p:nvPr>
        </p:nvGraphicFramePr>
        <p:xfrm>
          <a:off x="76200" y="1447800"/>
          <a:ext cx="8877301" cy="4800600"/>
        </p:xfrm>
        <a:graphic>
          <a:graphicData uri="http://schemas.openxmlformats.org/drawingml/2006/table">
            <a:tbl>
              <a:tblPr/>
              <a:tblGrid>
                <a:gridCol w="3348456"/>
                <a:gridCol w="1479550"/>
                <a:gridCol w="4049295"/>
              </a:tblGrid>
              <a:tr h="238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COMPANY COLLECTIVE TASKS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SUPPORTING COLLECTIVE TASKS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Conduct Unit Deployment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Unit Deployment (19-2-1001)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Platoon Level Unit Deployment (19-3-1001)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Coordinate Area Security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Defend a Unit Position (7-3-C212)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 Road Block (19-5-D0115)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Establish a Hasty Checkpoint (19-4-D0105)</a:t>
                      </a:r>
                      <a:endParaRPr lang="en-US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an  Ambush (19-4-D0104)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Conduct Cordon and Search (07-2-9051)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924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Sustainment Operations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 Unit Communication (19-2-6011)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Unit Supply Support (10-2-4515)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Food Service Support  (10-2-0056)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Establish Field Kitchen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Conduct Field Maintenance Operations (43-2-4564)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Evacuate Casualties (08-2-0004)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43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4667</Words>
  <Application>Microsoft Office PowerPoint</Application>
  <PresentationFormat>On-screen Show (4:3)</PresentationFormat>
  <Paragraphs>1734</Paragraphs>
  <Slides>58</Slides>
  <Notes>58</Notes>
  <HiddenSlides>18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1_Default Design</vt:lpstr>
      <vt:lpstr>Office Theme</vt:lpstr>
      <vt:lpstr>Worksheet</vt:lpstr>
      <vt:lpstr>Microsoft Office Excel 97-2003 Worksheet</vt:lpstr>
      <vt:lpstr>Slide 1</vt:lpstr>
      <vt:lpstr>Slide 2</vt:lpstr>
      <vt:lpstr>Slide 3</vt:lpstr>
      <vt:lpstr>DUE OUTS</vt:lpstr>
      <vt:lpstr>Slide 5</vt:lpstr>
      <vt:lpstr>Slide 6</vt:lpstr>
      <vt:lpstr>Slide 7</vt:lpstr>
      <vt:lpstr>Slide 8</vt:lpstr>
      <vt:lpstr>METL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METL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METL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METL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977th On-Post Schools (Page 1 of 1)</vt:lpstr>
      <vt:lpstr>977th Off-Post Schools (Page 1 of 1)</vt:lpstr>
      <vt:lpstr>977th NCOES Schools (Page 1 of 1)</vt:lpstr>
      <vt:lpstr>Slide 52</vt:lpstr>
      <vt:lpstr>Slide 53</vt:lpstr>
      <vt:lpstr>Slide 54</vt:lpstr>
      <vt:lpstr>1SG GUIDANCE</vt:lpstr>
      <vt:lpstr>Slide 56</vt:lpstr>
      <vt:lpstr>COMMANDER’S GUIDANCE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2014-12-04T16:44:41Z</dcterms:created>
  <dcterms:modified xsi:type="dcterms:W3CDTF">2014-12-04T17:07:04Z</dcterms:modified>
</cp:coreProperties>
</file>